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4" r:id="rId1"/>
  </p:sldMasterIdLst>
  <p:notesMasterIdLst>
    <p:notesMasterId r:id="rId27"/>
  </p:notesMasterIdLst>
  <p:handoutMasterIdLst>
    <p:handoutMasterId r:id="rId28"/>
  </p:handoutMasterIdLst>
  <p:sldIdLst>
    <p:sldId id="256" r:id="rId2"/>
    <p:sldId id="284" r:id="rId3"/>
    <p:sldId id="281" r:id="rId4"/>
    <p:sldId id="292" r:id="rId5"/>
    <p:sldId id="293" r:id="rId6"/>
    <p:sldId id="282" r:id="rId7"/>
    <p:sldId id="295" r:id="rId8"/>
    <p:sldId id="260" r:id="rId9"/>
    <p:sldId id="291" r:id="rId10"/>
    <p:sldId id="261" r:id="rId11"/>
    <p:sldId id="262" r:id="rId12"/>
    <p:sldId id="263" r:id="rId13"/>
    <p:sldId id="264" r:id="rId14"/>
    <p:sldId id="257" r:id="rId15"/>
    <p:sldId id="258" r:id="rId16"/>
    <p:sldId id="272" r:id="rId17"/>
    <p:sldId id="278" r:id="rId18"/>
    <p:sldId id="274" r:id="rId19"/>
    <p:sldId id="275" r:id="rId20"/>
    <p:sldId id="270" r:id="rId21"/>
    <p:sldId id="273" r:id="rId22"/>
    <p:sldId id="287" r:id="rId23"/>
    <p:sldId id="277" r:id="rId24"/>
    <p:sldId id="279" r:id="rId25"/>
    <p:sldId id="271" r:id="rId26"/>
  </p:sldIdLst>
  <p:sldSz cx="9144000" cy="6858000" type="screen4x3"/>
  <p:notesSz cx="6761163" cy="9942513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052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29050" y="0"/>
            <a:ext cx="293052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A914D5-E6DC-459B-A652-215FFD5F4EE2}" type="datetimeFigureOut">
              <a:rPr lang="pt-BR" smtClean="0"/>
              <a:pPr/>
              <a:t>29/07/2015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9444038"/>
            <a:ext cx="293052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29050" y="9444038"/>
            <a:ext cx="293052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FBE8F5-9F26-4764-9E08-33AAD3FDEFFA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354561323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052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29050" y="0"/>
            <a:ext cx="293052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641A37-F681-4FC9-8C1D-DAC5C728292B}" type="datetimeFigureOut">
              <a:rPr lang="pt-BR" smtClean="0"/>
              <a:pPr/>
              <a:t>29/07/2015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896938" y="746125"/>
            <a:ext cx="4967287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76275" y="4722813"/>
            <a:ext cx="5408613" cy="44735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444038"/>
            <a:ext cx="293052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29050" y="9444038"/>
            <a:ext cx="293052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7E4EBE-20FE-4BC0-AE1E-5ABC32B6BC9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4885176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7E4EBE-20FE-4BC0-AE1E-5ABC32B6BC94}" type="slidenum">
              <a:rPr lang="pt-BR" smtClean="0"/>
              <a:pPr/>
              <a:t>20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1017679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7E4EBE-20FE-4BC0-AE1E-5ABC32B6BC94}" type="slidenum">
              <a:rPr lang="pt-BR" smtClean="0"/>
              <a:pPr/>
              <a:t>24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17647703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4334933" y="1169931"/>
            <a:ext cx="4814835" cy="4993802"/>
            <a:chOff x="4334933" y="1169931"/>
            <a:chExt cx="4814835" cy="4993802"/>
          </a:xfrm>
        </p:grpSpPr>
        <p:cxnSp>
          <p:nvCxnSpPr>
            <p:cNvPr id="17" name="Straight Connector 16"/>
            <p:cNvCxnSpPr/>
            <p:nvPr/>
          </p:nvCxnSpPr>
          <p:spPr>
            <a:xfrm flipH="1">
              <a:off x="6009259" y="1169931"/>
              <a:ext cx="3134741" cy="313474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H="1">
              <a:off x="4334933" y="1348898"/>
              <a:ext cx="4814835" cy="481483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5225595" y="1469269"/>
              <a:ext cx="3912054" cy="391205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H="1">
              <a:off x="5304588" y="1307856"/>
              <a:ext cx="3839412" cy="3839412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H="1">
              <a:off x="5707078" y="1770196"/>
              <a:ext cx="3430571" cy="343057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533400"/>
            <a:ext cx="6154713" cy="3124201"/>
          </a:xfrm>
        </p:spPr>
        <p:txBody>
          <a:bodyPr anchor="b">
            <a:normAutofit/>
          </a:bodyPr>
          <a:lstStyle>
            <a:lvl1pPr algn="l">
              <a:defRPr sz="4400">
                <a:effectLst/>
              </a:defRPr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843868"/>
            <a:ext cx="4954250" cy="1913466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21400-7CE1-48A9-A564-4E3CDAB67AA6}" type="datetimeFigureOut">
              <a:rPr lang="pt-BR" smtClean="0"/>
              <a:pPr/>
              <a:t>29/07/2015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C31E0-192C-46E1-9987-79D9F8CB60FC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14578460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533400"/>
            <a:ext cx="6554867" cy="3767670"/>
          </a:xfrm>
        </p:spPr>
        <p:txBody>
          <a:bodyPr anchor="ctr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21400-7CE1-48A9-A564-4E3CDAB67AA6}" type="datetimeFigureOut">
              <a:rPr lang="pt-BR" smtClean="0"/>
              <a:pPr/>
              <a:t>29/07/2015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C31E0-192C-46E1-9987-79D9F8CB60FC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42903734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981199"/>
            <a:ext cx="6402468" cy="2319867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487333"/>
            <a:ext cx="6402467" cy="1532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21400-7CE1-48A9-A564-4E3CDAB67AA6}" type="datetimeFigureOut">
              <a:rPr lang="pt-BR" smtClean="0"/>
              <a:pPr/>
              <a:t>29/07/2015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C31E0-192C-46E1-9987-79D9F8CB60FC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19381725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13"/>
          </p:nvPr>
        </p:nvSpPr>
        <p:spPr>
          <a:xfrm>
            <a:off x="533400" y="533400"/>
            <a:ext cx="3949967" cy="3767667"/>
          </a:xfrm>
        </p:spPr>
        <p:txBody>
          <a:bodyPr anchor="ctr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12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533400"/>
            <a:ext cx="3948238" cy="3759200"/>
          </a:xfrm>
        </p:spPr>
        <p:txBody>
          <a:bodyPr anchor="ctr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21400-7CE1-48A9-A564-4E3CDAB67AA6}" type="datetimeFigureOut">
              <a:rPr lang="pt-BR" smtClean="0"/>
              <a:pPr/>
              <a:t>29/07/2015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C31E0-192C-46E1-9987-79D9F8CB60FC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30651057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1" y="533400"/>
            <a:ext cx="3716866" cy="609600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399" y="1143000"/>
            <a:ext cx="3945467" cy="3158067"/>
          </a:xfrm>
        </p:spPr>
        <p:txBody>
          <a:bodyPr anchor="t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5016" y="566738"/>
            <a:ext cx="376405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1143000"/>
            <a:ext cx="3956705" cy="3149600"/>
          </a:xfrm>
        </p:spPr>
        <p:txBody>
          <a:bodyPr anchor="t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21400-7CE1-48A9-A564-4E3CDAB67AA6}" type="datetimeFigureOut">
              <a:rPr lang="pt-BR" smtClean="0"/>
              <a:pPr/>
              <a:t>29/07/2015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C31E0-192C-46E1-9987-79D9F8CB60FC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2744292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21400-7CE1-48A9-A564-4E3CDAB67AA6}" type="datetimeFigureOut">
              <a:rPr lang="pt-BR" smtClean="0"/>
              <a:pPr/>
              <a:t>29/07/2015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C31E0-192C-46E1-9987-79D9F8CB60FC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26930018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21400-7CE1-48A9-A564-4E3CDAB67AA6}" type="datetimeFigureOut">
              <a:rPr lang="pt-BR" smtClean="0"/>
              <a:pPr/>
              <a:t>29/07/2015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C31E0-192C-46E1-9987-79D9F8CB60FC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5207440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8667" y="533400"/>
            <a:ext cx="3200400" cy="1524000"/>
          </a:xfrm>
        </p:spPr>
        <p:txBody>
          <a:bodyPr anchor="b">
            <a:normAutofit/>
          </a:bodyPr>
          <a:lstStyle>
            <a:lvl1pPr algn="l">
              <a:defRPr sz="2000" b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399" y="533400"/>
            <a:ext cx="4438755" cy="5486400"/>
          </a:xfrm>
        </p:spPr>
        <p:txBody>
          <a:bodyPr anchor="ctr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18667" y="2209802"/>
            <a:ext cx="32004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21400-7CE1-48A9-A564-4E3CDAB67AA6}" type="datetimeFigureOut">
              <a:rPr lang="pt-BR" smtClean="0"/>
              <a:pPr/>
              <a:t>29/07/2015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C31E0-192C-46E1-9987-79D9F8CB60FC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31817196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95800" y="1447800"/>
            <a:ext cx="3563258" cy="11430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762000" y="914400"/>
            <a:ext cx="3280974" cy="48006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96027" y="2743200"/>
            <a:ext cx="3564223" cy="2082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21400-7CE1-48A9-A564-4E3CDAB67AA6}" type="datetimeFigureOut">
              <a:rPr lang="pt-BR" smtClean="0"/>
              <a:pPr/>
              <a:t>29/07/2015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33400" y="6172200"/>
            <a:ext cx="5811724" cy="365125"/>
          </a:xfrm>
        </p:spPr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C31E0-192C-46E1-9987-79D9F8CB60FC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610136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to Panorâmica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533400" y="533400"/>
            <a:ext cx="8077200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762002" y="3843867"/>
            <a:ext cx="7281332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21400-7CE1-48A9-A564-4E3CDAB67AA6}" type="datetimeFigureOut">
              <a:rPr lang="pt-BR" smtClean="0"/>
              <a:pPr/>
              <a:t>29/07/2015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C31E0-192C-46E1-9987-79D9F8CB60FC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11667225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8077200" cy="2895600"/>
          </a:xfrm>
        </p:spPr>
        <p:txBody>
          <a:bodyPr anchor="ctr">
            <a:normAutofit/>
          </a:bodyPr>
          <a:lstStyle>
            <a:lvl1pPr algn="l">
              <a:defRPr sz="2800" b="0" cap="all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114800"/>
            <a:ext cx="6383552" cy="1905000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21400-7CE1-48A9-A564-4E3CDAB67AA6}" type="datetimeFigureOut">
              <a:rPr lang="pt-BR" smtClean="0"/>
              <a:pPr/>
              <a:t>29/07/2015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C31E0-192C-46E1-9987-79D9F8CB60FC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21676003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3" y="533400"/>
            <a:ext cx="6859787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66800" y="3429000"/>
            <a:ext cx="6402467" cy="4826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301070"/>
            <a:ext cx="6382361" cy="171873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21400-7CE1-48A9-A564-4E3CDAB67AA6}" type="datetimeFigureOut">
              <a:rPr lang="pt-BR" smtClean="0"/>
              <a:pPr/>
              <a:t>29/07/2015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C31E0-192C-46E1-9987-79D9F8CB60FC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21817208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429000"/>
            <a:ext cx="6382361" cy="1697400"/>
          </a:xfrm>
        </p:spPr>
        <p:txBody>
          <a:bodyPr anchor="b">
            <a:normAutofit/>
          </a:bodyPr>
          <a:lstStyle>
            <a:lvl1pPr algn="l">
              <a:defRPr sz="2800" b="0" cap="all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132980"/>
            <a:ext cx="6383552" cy="886819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21400-7CE1-48A9-A564-4E3CDAB67AA6}" type="datetimeFigureOut">
              <a:rPr lang="pt-BR" smtClean="0"/>
              <a:pPr/>
              <a:t>29/07/2015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C31E0-192C-46E1-9987-79D9F8CB60FC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38736907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o 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4" y="533400"/>
            <a:ext cx="6859786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886200"/>
            <a:ext cx="638236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pt-BR" smtClean="0"/>
              <a:t>Clique para editar o texto mestre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953000"/>
            <a:ext cx="63823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21400-7CE1-48A9-A564-4E3CDAB67AA6}" type="datetimeFigureOut">
              <a:rPr lang="pt-BR" smtClean="0"/>
              <a:pPr/>
              <a:t>29/07/2015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C31E0-192C-46E1-9987-79D9F8CB60FC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34315858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iro ou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7525658" cy="28956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800" b="0" dirty="0"/>
            </a:lvl1pPr>
          </a:lstStyle>
          <a:p>
            <a:pPr marL="0" lvl="0"/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928534"/>
            <a:ext cx="6382361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pt-BR" smtClean="0"/>
              <a:t>Clique para editar o texto mestre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766735"/>
            <a:ext cx="6382360" cy="1253065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21400-7CE1-48A9-A564-4E3CDAB67AA6}" type="datetimeFigureOut">
              <a:rPr lang="pt-BR" smtClean="0"/>
              <a:pPr/>
              <a:t>29/07/2015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C31E0-192C-46E1-9987-79D9F8CB60FC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15773685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 algn="l">
              <a:defRPr sz="28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1"/>
            <a:ext cx="6554867" cy="3767670"/>
          </a:xfrm>
        </p:spPr>
        <p:txBody>
          <a:bodyPr vert="eaVert" anchor="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21400-7CE1-48A9-A564-4E3CDAB67AA6}" type="datetimeFigureOut">
              <a:rPr lang="pt-BR" smtClean="0"/>
              <a:pPr/>
              <a:t>29/07/2015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C31E0-192C-46E1-9987-79D9F8CB60FC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7172134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66406" y="533400"/>
            <a:ext cx="2044194" cy="4419600"/>
          </a:xfrm>
        </p:spPr>
        <p:txBody>
          <a:bodyPr vert="eaVert">
            <a:normAutofit/>
          </a:bodyPr>
          <a:lstStyle>
            <a:lvl1pPr>
              <a:defRPr sz="28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0"/>
            <a:ext cx="5850012" cy="5486400"/>
          </a:xfrm>
        </p:spPr>
        <p:txBody>
          <a:bodyPr vert="eaVert" anchor="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21400-7CE1-48A9-A564-4E3CDAB67AA6}" type="datetimeFigureOut">
              <a:rPr lang="pt-BR" smtClean="0"/>
              <a:pPr/>
              <a:t>29/07/2015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C31E0-192C-46E1-9987-79D9F8CB60FC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9087889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6670675" y="3894667"/>
            <a:ext cx="2470456" cy="2658533"/>
            <a:chOff x="6687077" y="3259666"/>
            <a:chExt cx="2981857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8756120" y="3259666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6687077" y="3486677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7772400" y="3581400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7923214" y="3433394"/>
              <a:ext cx="1739738" cy="173974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8398935" y="3985317"/>
              <a:ext cx="1264017" cy="126401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33401"/>
            <a:ext cx="6554867" cy="37676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30245" y="6172203"/>
            <a:ext cx="1200463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9EE21400-7CE1-48A9-A564-4E3CDAB67AA6}" type="datetimeFigureOut">
              <a:rPr lang="pt-BR" smtClean="0"/>
              <a:pPr/>
              <a:t>29/07/2015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3400" y="6172200"/>
            <a:ext cx="5811724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74426" y="5578478"/>
            <a:ext cx="856907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28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675C31E0-192C-46E1-9987-79D9F8CB60FC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408348091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45" r:id="rId1"/>
    <p:sldLayoutId id="2147483846" r:id="rId2"/>
    <p:sldLayoutId id="2147483847" r:id="rId3"/>
    <p:sldLayoutId id="2147483848" r:id="rId4"/>
    <p:sldLayoutId id="2147483849" r:id="rId5"/>
    <p:sldLayoutId id="2147483850" r:id="rId6"/>
    <p:sldLayoutId id="2147483851" r:id="rId7"/>
    <p:sldLayoutId id="2147483852" r:id="rId8"/>
    <p:sldLayoutId id="2147483853" r:id="rId9"/>
    <p:sldLayoutId id="2147483854" r:id="rId10"/>
    <p:sldLayoutId id="2147483855" r:id="rId11"/>
    <p:sldLayoutId id="2147483856" r:id="rId12"/>
    <p:sldLayoutId id="2147483857" r:id="rId13"/>
    <p:sldLayoutId id="2147483858" r:id="rId14"/>
    <p:sldLayoutId id="2147483859" r:id="rId15"/>
    <p:sldLayoutId id="2147483860" r:id="rId16"/>
    <p:sldLayoutId id="2147483861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uditoriacidada.org.br/wp-content/uploads/2013/06/Orcamento-2014-executado.jpg" TargetMode="External"/><Relationship Id="rId2" Type="http://schemas.openxmlformats.org/officeDocument/2006/relationships/hyperlink" Target="http://www.auditoriacidada.org.br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4.png"/><Relationship Id="rId4" Type="http://schemas.openxmlformats.org/officeDocument/2006/relationships/image" Target="../media/image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www.auditoriacidada.org.br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hyperlink" Target="http://dx.doi.org/10.1016/So140-6736(13)62407-1" TargetMode="External"/><Relationship Id="rId3" Type="http://schemas.openxmlformats.org/officeDocument/2006/relationships/hyperlink" Target="http://www.patrialatina.com.br/" TargetMode="External"/><Relationship Id="rId7" Type="http://schemas.openxmlformats.org/officeDocument/2006/relationships/hyperlink" Target="http://www.abrasco.org.br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ensp.fiocruz.br/radis" TargetMode="External"/><Relationship Id="rId5" Type="http://schemas.openxmlformats.org/officeDocument/2006/relationships/hyperlink" Target="http://www.auditoriacidada.org.br/" TargetMode="External"/><Relationship Id="rId10" Type="http://schemas.openxmlformats.org/officeDocument/2006/relationships/image" Target="../media/image4.png"/><Relationship Id="rId4" Type="http://schemas.openxmlformats.org/officeDocument/2006/relationships/hyperlink" Target="http://www.cebes.org.br/" TargetMode="External"/><Relationship Id="rId9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331640" y="2564904"/>
            <a:ext cx="7126560" cy="1512168"/>
          </a:xfrm>
        </p:spPr>
        <p:txBody>
          <a:bodyPr>
            <a:normAutofit fontScale="90000"/>
          </a:bodyPr>
          <a:lstStyle/>
          <a:p>
            <a:r>
              <a:rPr lang="pt-BR" sz="2200" b="0" dirty="0" smtClean="0">
                <a:effectLst/>
              </a:rPr>
              <a:t/>
            </a:r>
            <a:br>
              <a:rPr lang="pt-BR" sz="2200" b="0" dirty="0" smtClean="0">
                <a:effectLst/>
              </a:rPr>
            </a:br>
            <a:r>
              <a:rPr lang="pt-BR" sz="2200" b="0" dirty="0" smtClean="0">
                <a:effectLst/>
              </a:rPr>
              <a:t/>
            </a:r>
            <a:br>
              <a:rPr lang="pt-BR" sz="2200" b="0" dirty="0" smtClean="0">
                <a:effectLst/>
              </a:rPr>
            </a:br>
            <a:r>
              <a:rPr lang="pt-BR" sz="2200" dirty="0"/>
              <a:t/>
            </a:r>
            <a:br>
              <a:rPr lang="pt-BR" sz="2200" dirty="0"/>
            </a:br>
            <a:r>
              <a:rPr lang="pt-BR" sz="2200" dirty="0" smtClean="0"/>
              <a:t/>
            </a:r>
            <a:br>
              <a:rPr lang="pt-BR" sz="2200" dirty="0" smtClean="0"/>
            </a:br>
            <a:r>
              <a:rPr lang="pt-BR" sz="2200" dirty="0"/>
              <a:t/>
            </a:r>
            <a:br>
              <a:rPr lang="pt-BR" sz="2200" dirty="0"/>
            </a:br>
            <a:r>
              <a:rPr lang="pt-BR" sz="2200" dirty="0" smtClean="0"/>
              <a:t/>
            </a:r>
            <a:br>
              <a:rPr lang="pt-BR" sz="2200" dirty="0" smtClean="0"/>
            </a:br>
            <a:r>
              <a:rPr lang="pt-BR" sz="2200" dirty="0"/>
              <a:t/>
            </a:r>
            <a:br>
              <a:rPr lang="pt-BR" sz="2200" dirty="0"/>
            </a:br>
            <a:r>
              <a:rPr lang="pt-BR" sz="2200" dirty="0" smtClean="0"/>
              <a:t/>
            </a:r>
            <a:br>
              <a:rPr lang="pt-BR" sz="2200" dirty="0" smtClean="0"/>
            </a:br>
            <a:r>
              <a:rPr lang="pt-BR" sz="2200" dirty="0"/>
              <a:t/>
            </a:r>
            <a:br>
              <a:rPr lang="pt-BR" sz="2200" dirty="0"/>
            </a:br>
            <a:r>
              <a:rPr lang="pt-BR" sz="2200" dirty="0" smtClean="0"/>
              <a:t/>
            </a:r>
            <a:br>
              <a:rPr lang="pt-BR" sz="2200" dirty="0" smtClean="0"/>
            </a:br>
            <a:r>
              <a:rPr lang="pt-BR" sz="2200" dirty="0"/>
              <a:t/>
            </a:r>
            <a:br>
              <a:rPr lang="pt-BR" sz="2200" dirty="0"/>
            </a:br>
            <a:r>
              <a:rPr lang="pt-BR" sz="2200" dirty="0"/>
              <a:t/>
            </a:r>
            <a:br>
              <a:rPr lang="pt-BR" sz="2200" dirty="0"/>
            </a:br>
            <a:r>
              <a:rPr lang="pt-BR" sz="2000" dirty="0"/>
              <a:t>11º. Congresso Brasileiro de Saúde Coletiva</a:t>
            </a:r>
            <a:r>
              <a:rPr lang="pt-BR" sz="2200" dirty="0" smtClean="0"/>
              <a:t/>
            </a:r>
            <a:br>
              <a:rPr lang="pt-BR" sz="2200" dirty="0" smtClean="0"/>
            </a:br>
            <a:r>
              <a:rPr lang="pt-BR" sz="2200" dirty="0"/>
              <a:t/>
            </a:r>
            <a:br>
              <a:rPr lang="pt-BR" sz="2200" dirty="0"/>
            </a:br>
            <a:r>
              <a:rPr lang="pt-BR" sz="1800" dirty="0" smtClean="0"/>
              <a:t/>
            </a:r>
            <a:br>
              <a:rPr lang="pt-BR" sz="1800" dirty="0" smtClean="0"/>
            </a:br>
            <a:r>
              <a:rPr lang="pt-BR" sz="1800" dirty="0" smtClean="0"/>
              <a:t/>
            </a:r>
            <a:br>
              <a:rPr lang="pt-BR" sz="1800" dirty="0" smtClean="0"/>
            </a:br>
            <a:r>
              <a:rPr lang="pt-BR" b="0" dirty="0" smtClean="0"/>
              <a:t>Saúde da população brasileira</a:t>
            </a:r>
            <a:endParaRPr lang="pt-BR" b="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33400" y="4581128"/>
            <a:ext cx="7854696" cy="1752600"/>
          </a:xfrm>
        </p:spPr>
        <p:txBody>
          <a:bodyPr>
            <a:normAutofit fontScale="70000" lnSpcReduction="20000"/>
          </a:bodyPr>
          <a:lstStyle/>
          <a:p>
            <a:pPr algn="r"/>
            <a:r>
              <a:rPr lang="pt-BR" dirty="0" smtClean="0"/>
              <a:t>               </a:t>
            </a:r>
            <a:r>
              <a:rPr lang="pt-BR" dirty="0" smtClean="0">
                <a:solidFill>
                  <a:schemeClr val="tx1"/>
                </a:solidFill>
              </a:rPr>
              <a:t>Jairnilson Silva </a:t>
            </a:r>
            <a:r>
              <a:rPr lang="pt-BR" dirty="0" err="1" smtClean="0">
                <a:solidFill>
                  <a:schemeClr val="tx1"/>
                </a:solidFill>
              </a:rPr>
              <a:t>Paim</a:t>
            </a:r>
            <a:endParaRPr lang="pt-BR" dirty="0" smtClean="0">
              <a:solidFill>
                <a:schemeClr val="tx1"/>
              </a:solidFill>
            </a:endParaRPr>
          </a:p>
          <a:p>
            <a:pPr algn="r"/>
            <a:r>
              <a:rPr lang="pt-BR" sz="1700" dirty="0" smtClean="0">
                <a:solidFill>
                  <a:schemeClr val="tx1"/>
                </a:solidFill>
              </a:rPr>
              <a:t>Prof. Titular em Política de Saúde</a:t>
            </a:r>
          </a:p>
          <a:p>
            <a:pPr algn="r"/>
            <a:r>
              <a:rPr lang="pt-BR" sz="1700" dirty="0" smtClean="0">
                <a:solidFill>
                  <a:schemeClr val="tx1"/>
                </a:solidFill>
              </a:rPr>
              <a:t>Instituto de Saúde Coletiva</a:t>
            </a:r>
          </a:p>
          <a:p>
            <a:pPr algn="r"/>
            <a:r>
              <a:rPr lang="pt-BR" sz="1700" dirty="0" smtClean="0">
                <a:solidFill>
                  <a:schemeClr val="tx1"/>
                </a:solidFill>
              </a:rPr>
              <a:t>Universidade Federal da Bahia </a:t>
            </a:r>
          </a:p>
          <a:p>
            <a:pPr algn="r"/>
            <a:endParaRPr lang="pt-BR" dirty="0" smtClean="0">
              <a:solidFill>
                <a:schemeClr val="tx1"/>
              </a:solidFill>
            </a:endParaRPr>
          </a:p>
          <a:p>
            <a:pPr algn="r"/>
            <a:r>
              <a:rPr lang="pt-BR" sz="2300" dirty="0" smtClean="0">
                <a:solidFill>
                  <a:schemeClr val="tx1"/>
                </a:solidFill>
              </a:rPr>
              <a:t>Goiânia, 29 de julho de 2015 </a:t>
            </a:r>
          </a:p>
          <a:p>
            <a:pPr algn="r"/>
            <a:endParaRPr lang="pt-BR" dirty="0"/>
          </a:p>
        </p:txBody>
      </p:sp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6" y="98606"/>
            <a:ext cx="1452008" cy="954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84168" y="135636"/>
            <a:ext cx="2921252" cy="71896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31640" y="98607"/>
            <a:ext cx="5544616" cy="882121"/>
          </a:xfrm>
        </p:spPr>
        <p:txBody>
          <a:bodyPr>
            <a:normAutofit fontScale="90000"/>
          </a:bodyPr>
          <a:lstStyle/>
          <a:p>
            <a:r>
              <a:rPr lang="pt-BR" sz="3600" dirty="0" smtClean="0"/>
              <a:t/>
            </a:r>
            <a:br>
              <a:rPr lang="pt-BR" sz="3600" dirty="0" smtClean="0"/>
            </a:br>
            <a:r>
              <a:rPr lang="pt-BR" sz="3600" dirty="0" smtClean="0"/>
              <a:t>Introdução</a:t>
            </a:r>
            <a:endParaRPr lang="pt-BR" sz="36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115616" y="3140968"/>
            <a:ext cx="7571183" cy="2804944"/>
          </a:xfrm>
        </p:spPr>
        <p:txBody>
          <a:bodyPr>
            <a:normAutofit fontScale="25000" lnSpcReduction="20000"/>
          </a:bodyPr>
          <a:lstStyle/>
          <a:p>
            <a:r>
              <a:rPr lang="pt-BR" sz="8000" dirty="0" smtClean="0">
                <a:solidFill>
                  <a:schemeClr val="tx1"/>
                </a:solidFill>
              </a:rPr>
              <a:t>Distintos olhares e reflexões sobre o tema: Saúde Coletiva como campo científico e âmbito de práticas </a:t>
            </a:r>
            <a:r>
              <a:rPr lang="pt-BR" sz="4800" dirty="0" smtClean="0">
                <a:solidFill>
                  <a:schemeClr val="tx1"/>
                </a:solidFill>
              </a:rPr>
              <a:t>(PAIM e ALMEIDA-FILHO, 2000)</a:t>
            </a:r>
          </a:p>
          <a:p>
            <a:endParaRPr lang="pt-BR" sz="8000" dirty="0" smtClean="0">
              <a:solidFill>
                <a:schemeClr val="tx1"/>
              </a:solidFill>
            </a:endParaRPr>
          </a:p>
          <a:p>
            <a:r>
              <a:rPr lang="pt-BR" sz="8000" dirty="0" smtClean="0">
                <a:solidFill>
                  <a:schemeClr val="tx1"/>
                </a:solidFill>
              </a:rPr>
              <a:t>Para além da Saúde Pública (ação estatal e área de saberes) e </a:t>
            </a:r>
            <a:r>
              <a:rPr lang="pt-BR" sz="8000" i="1" dirty="0" smtClean="0">
                <a:solidFill>
                  <a:schemeClr val="tx1"/>
                </a:solidFill>
              </a:rPr>
              <a:t>ideologia do possível </a:t>
            </a:r>
            <a:r>
              <a:rPr lang="pt-BR" sz="4800" dirty="0" smtClean="0">
                <a:solidFill>
                  <a:schemeClr val="tx1"/>
                </a:solidFill>
              </a:rPr>
              <a:t>(MENENDEZ, 1992) </a:t>
            </a:r>
            <a:r>
              <a:rPr lang="pt-BR" sz="8000" dirty="0" smtClean="0">
                <a:solidFill>
                  <a:schemeClr val="tx1"/>
                </a:solidFill>
              </a:rPr>
              <a:t>vinculada ao liberalismo econômico e ao Estado capitalista</a:t>
            </a:r>
          </a:p>
          <a:p>
            <a:endParaRPr lang="pt-BR" sz="8000" dirty="0" smtClean="0">
              <a:solidFill>
                <a:schemeClr val="tx1"/>
              </a:solidFill>
            </a:endParaRPr>
          </a:p>
          <a:p>
            <a:r>
              <a:rPr lang="pt-BR" sz="8000" dirty="0" smtClean="0">
                <a:solidFill>
                  <a:schemeClr val="tx1"/>
                </a:solidFill>
              </a:rPr>
              <a:t>Diferenças </a:t>
            </a:r>
            <a:r>
              <a:rPr lang="pt-BR" sz="8000" dirty="0" smtClean="0">
                <a:solidFill>
                  <a:schemeClr val="tx1"/>
                </a:solidFill>
              </a:rPr>
              <a:t>entre SP e</a:t>
            </a:r>
            <a:r>
              <a:rPr lang="pt-BR" sz="8000" dirty="0" smtClean="0">
                <a:solidFill>
                  <a:schemeClr val="tx1"/>
                </a:solidFill>
              </a:rPr>
              <a:t> </a:t>
            </a:r>
            <a:r>
              <a:rPr lang="pt-BR" sz="8000" b="1" dirty="0" smtClean="0">
                <a:solidFill>
                  <a:schemeClr val="tx1"/>
                </a:solidFill>
              </a:rPr>
              <a:t>Saúde Coletiva</a:t>
            </a:r>
            <a:r>
              <a:rPr lang="pt-BR" sz="8000" dirty="0" smtClean="0">
                <a:solidFill>
                  <a:schemeClr val="tx1"/>
                </a:solidFill>
              </a:rPr>
              <a:t>: histórica, teórica, ideológica, política e epistemológica </a:t>
            </a:r>
            <a:r>
              <a:rPr lang="pt-BR" sz="4800" dirty="0" smtClean="0">
                <a:solidFill>
                  <a:schemeClr val="tx1"/>
                </a:solidFill>
              </a:rPr>
              <a:t>(VIEIRA-DA-SILVA, PAIM e  SCHRAIBER, 2014)</a:t>
            </a:r>
          </a:p>
          <a:p>
            <a:pPr>
              <a:buNone/>
            </a:pPr>
            <a:endParaRPr lang="pt-BR" sz="8000" dirty="0" smtClean="0">
              <a:solidFill>
                <a:schemeClr val="tx1"/>
              </a:solidFill>
            </a:endParaRPr>
          </a:p>
          <a:p>
            <a:r>
              <a:rPr lang="pt-BR" sz="8000" dirty="0" smtClean="0">
                <a:solidFill>
                  <a:schemeClr val="tx1"/>
                </a:solidFill>
              </a:rPr>
              <a:t>Distinção não é trivial diante do tema da 15ª. CNS: </a:t>
            </a:r>
            <a:r>
              <a:rPr lang="pt-BR" sz="8000" i="1" dirty="0" smtClean="0">
                <a:solidFill>
                  <a:schemeClr val="tx1"/>
                </a:solidFill>
              </a:rPr>
              <a:t>saúde pública de qualidade para cuidar bem das pessoas.</a:t>
            </a:r>
          </a:p>
          <a:p>
            <a:pPr>
              <a:buNone/>
            </a:pPr>
            <a:endParaRPr lang="pt-BR" sz="9600" dirty="0" smtClean="0"/>
          </a:p>
          <a:p>
            <a:endParaRPr lang="pt-BR" sz="9600" dirty="0" smtClean="0"/>
          </a:p>
          <a:p>
            <a:endParaRPr lang="pt-BR" dirty="0" smtClean="0"/>
          </a:p>
          <a:p>
            <a:endParaRPr lang="pt-BR" dirty="0"/>
          </a:p>
        </p:txBody>
      </p:sp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7" y="98607"/>
            <a:ext cx="720080" cy="473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092280" y="128725"/>
            <a:ext cx="1800200" cy="44305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15617" y="344205"/>
            <a:ext cx="7427168" cy="504056"/>
          </a:xfrm>
        </p:spPr>
        <p:txBody>
          <a:bodyPr>
            <a:normAutofit fontScale="90000"/>
          </a:bodyPr>
          <a:lstStyle/>
          <a:p>
            <a:r>
              <a:rPr lang="pt-BR" dirty="0"/>
              <a:t/>
            </a:r>
            <a:br>
              <a:rPr lang="pt-BR" dirty="0"/>
            </a:br>
            <a:r>
              <a:rPr lang="pt-BR" sz="3600" dirty="0" smtClean="0"/>
              <a:t>Análise da situação de saúde</a:t>
            </a:r>
            <a:endParaRPr lang="pt-BR" sz="36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115617" y="1556792"/>
            <a:ext cx="7715200" cy="4680520"/>
          </a:xfrm>
        </p:spPr>
        <p:txBody>
          <a:bodyPr>
            <a:normAutofit fontScale="25000" lnSpcReduction="20000"/>
          </a:bodyPr>
          <a:lstStyle/>
          <a:p>
            <a:r>
              <a:rPr lang="pt-BR" sz="8000" i="1" dirty="0" smtClean="0">
                <a:solidFill>
                  <a:schemeClr val="tx1"/>
                </a:solidFill>
              </a:rPr>
              <a:t>Análise concreta da situação concreta</a:t>
            </a:r>
            <a:r>
              <a:rPr lang="pt-BR" sz="8000" dirty="0" smtClean="0">
                <a:solidFill>
                  <a:schemeClr val="tx1"/>
                </a:solidFill>
              </a:rPr>
              <a:t>: dimensões específica, institucional, ideológica e relações </a:t>
            </a:r>
            <a:r>
              <a:rPr lang="pt-BR" sz="4800" dirty="0" smtClean="0">
                <a:solidFill>
                  <a:schemeClr val="tx1"/>
                </a:solidFill>
              </a:rPr>
              <a:t>(AROUCA, 1988)</a:t>
            </a:r>
          </a:p>
          <a:p>
            <a:endParaRPr lang="pt-BR" sz="9600" i="1" dirty="0" smtClean="0">
              <a:solidFill>
                <a:schemeClr val="tx1"/>
              </a:solidFill>
            </a:endParaRPr>
          </a:p>
          <a:p>
            <a:r>
              <a:rPr lang="pt-BR" sz="8000" i="1" dirty="0" smtClean="0">
                <a:solidFill>
                  <a:schemeClr val="tx1"/>
                </a:solidFill>
              </a:rPr>
              <a:t>Problemas do sistema de serviços</a:t>
            </a:r>
            <a:r>
              <a:rPr lang="pt-BR" sz="8000" dirty="0" smtClean="0">
                <a:solidFill>
                  <a:schemeClr val="tx1"/>
                </a:solidFill>
              </a:rPr>
              <a:t>: determinantes políticos, econômicos e ideológicos.</a:t>
            </a:r>
          </a:p>
          <a:p>
            <a:endParaRPr lang="pt-BR" sz="8000" dirty="0" smtClean="0">
              <a:solidFill>
                <a:schemeClr val="tx1"/>
              </a:solidFill>
            </a:endParaRPr>
          </a:p>
          <a:p>
            <a:r>
              <a:rPr lang="pt-BR" sz="8000" dirty="0" smtClean="0">
                <a:solidFill>
                  <a:schemeClr val="tx1"/>
                </a:solidFill>
              </a:rPr>
              <a:t>Respostas sociais aos problemas e necessidades: </a:t>
            </a:r>
            <a:r>
              <a:rPr lang="pt-BR" sz="8000" i="1" dirty="0" smtClean="0">
                <a:solidFill>
                  <a:schemeClr val="tx1"/>
                </a:solidFill>
              </a:rPr>
              <a:t>políticas de saúde </a:t>
            </a:r>
            <a:r>
              <a:rPr lang="pt-BR" sz="8000" dirty="0" smtClean="0">
                <a:solidFill>
                  <a:schemeClr val="tx1"/>
                </a:solidFill>
              </a:rPr>
              <a:t>e setor produtivo (bens e serviços)</a:t>
            </a:r>
          </a:p>
          <a:p>
            <a:endParaRPr lang="pt-BR" sz="8000" i="1" dirty="0" smtClean="0">
              <a:solidFill>
                <a:schemeClr val="tx1"/>
              </a:solidFill>
            </a:endParaRPr>
          </a:p>
          <a:p>
            <a:r>
              <a:rPr lang="pt-BR" sz="8000" i="1" dirty="0" smtClean="0">
                <a:solidFill>
                  <a:schemeClr val="tx1"/>
                </a:solidFill>
              </a:rPr>
              <a:t>Ameaças</a:t>
            </a:r>
            <a:r>
              <a:rPr lang="pt-BR" sz="8000" dirty="0" smtClean="0">
                <a:solidFill>
                  <a:schemeClr val="tx1"/>
                </a:solidFill>
              </a:rPr>
              <a:t> (crises econômica e política e a específica do SUS)</a:t>
            </a:r>
          </a:p>
          <a:p>
            <a:endParaRPr lang="pt-BR" sz="8000" i="1" dirty="0" smtClean="0">
              <a:solidFill>
                <a:schemeClr val="tx1"/>
              </a:solidFill>
            </a:endParaRPr>
          </a:p>
          <a:p>
            <a:r>
              <a:rPr lang="pt-BR" sz="8000" i="1" dirty="0" smtClean="0">
                <a:solidFill>
                  <a:schemeClr val="tx1"/>
                </a:solidFill>
              </a:rPr>
              <a:t>Oportunidades</a:t>
            </a:r>
            <a:r>
              <a:rPr lang="pt-BR" sz="8000" dirty="0" smtClean="0">
                <a:solidFill>
                  <a:schemeClr val="tx1"/>
                </a:solidFill>
              </a:rPr>
              <a:t> e correlação de forças</a:t>
            </a:r>
          </a:p>
          <a:p>
            <a:endParaRPr lang="pt-BR" dirty="0" smtClean="0"/>
          </a:p>
          <a:p>
            <a:endParaRPr lang="pt-BR" dirty="0"/>
          </a:p>
        </p:txBody>
      </p:sp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7" y="98607"/>
            <a:ext cx="720080" cy="473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092280" y="128725"/>
            <a:ext cx="1800200" cy="44305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15617" y="560759"/>
            <a:ext cx="7283151" cy="720080"/>
          </a:xfrm>
        </p:spPr>
        <p:txBody>
          <a:bodyPr>
            <a:normAutofit fontScale="90000"/>
          </a:bodyPr>
          <a:lstStyle/>
          <a:p>
            <a:r>
              <a:rPr lang="pt-BR" sz="3600" dirty="0" smtClean="0"/>
              <a:t>Utilização de serviços de saúde </a:t>
            </a:r>
            <a:r>
              <a:rPr lang="pt-BR" sz="1200" dirty="0" smtClean="0"/>
              <a:t>(Brasil, 2015)</a:t>
            </a:r>
            <a:endParaRPr lang="pt-BR" sz="12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115617" y="2276872"/>
            <a:ext cx="7274768" cy="3921323"/>
          </a:xfrm>
        </p:spPr>
        <p:txBody>
          <a:bodyPr>
            <a:normAutofit fontScale="25000" lnSpcReduction="20000"/>
          </a:bodyPr>
          <a:lstStyle/>
          <a:p>
            <a:r>
              <a:rPr lang="pt-BR" sz="8000" dirty="0" smtClean="0">
                <a:solidFill>
                  <a:schemeClr val="tx1"/>
                </a:solidFill>
              </a:rPr>
              <a:t>Em 2013, 15,3% (30,7 milhões) das pessoas procuraram atendimento de saúde nas duas últimas semanas.</a:t>
            </a:r>
          </a:p>
          <a:p>
            <a:pPr>
              <a:buNone/>
            </a:pPr>
            <a:endParaRPr lang="pt-BR" sz="8000" dirty="0" smtClean="0">
              <a:solidFill>
                <a:schemeClr val="tx1"/>
              </a:solidFill>
            </a:endParaRPr>
          </a:p>
          <a:p>
            <a:r>
              <a:rPr lang="pt-BR" sz="8000" dirty="0" smtClean="0">
                <a:solidFill>
                  <a:schemeClr val="tx1"/>
                </a:solidFill>
              </a:rPr>
              <a:t>Dentre  essas, 97,0%  conseguiram atendimento</a:t>
            </a:r>
          </a:p>
          <a:p>
            <a:pPr>
              <a:buNone/>
            </a:pPr>
            <a:endParaRPr lang="pt-BR" sz="9600" dirty="0" smtClean="0">
              <a:solidFill>
                <a:schemeClr val="tx1"/>
              </a:solidFill>
            </a:endParaRPr>
          </a:p>
          <a:p>
            <a:r>
              <a:rPr lang="pt-BR" sz="8000" dirty="0" smtClean="0">
                <a:solidFill>
                  <a:schemeClr val="tx1"/>
                </a:solidFill>
              </a:rPr>
              <a:t>Dos que não conseguiram atendimento, 38,8% informaram falta de médico e 32,7% falta de vaga ou de senha. </a:t>
            </a:r>
          </a:p>
          <a:p>
            <a:endParaRPr lang="pt-BR" sz="9600" dirty="0" smtClean="0">
              <a:solidFill>
                <a:schemeClr val="tx1"/>
              </a:solidFill>
            </a:endParaRPr>
          </a:p>
          <a:p>
            <a:r>
              <a:rPr lang="pt-BR" sz="8000" dirty="0" smtClean="0">
                <a:solidFill>
                  <a:schemeClr val="tx1"/>
                </a:solidFill>
              </a:rPr>
              <a:t>Entre as que conseguiram, 64,8% tiveram algum medicamento receitado e 82,5% obtiveram todos os prescritos.  </a:t>
            </a:r>
          </a:p>
          <a:p>
            <a:endParaRPr lang="pt-BR" sz="8000" dirty="0"/>
          </a:p>
        </p:txBody>
      </p:sp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7" y="98607"/>
            <a:ext cx="720080" cy="473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092280" y="128725"/>
            <a:ext cx="1800200" cy="44305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15616" y="350252"/>
            <a:ext cx="7283152" cy="792088"/>
          </a:xfrm>
        </p:spPr>
        <p:txBody>
          <a:bodyPr>
            <a:normAutofit fontScale="90000"/>
          </a:bodyPr>
          <a:lstStyle/>
          <a:p>
            <a:r>
              <a:rPr lang="pt-BR" sz="3600" dirty="0" smtClean="0"/>
              <a:t>Internações hospitalares </a:t>
            </a:r>
            <a:r>
              <a:rPr lang="pt-BR" sz="1200" dirty="0" smtClean="0"/>
              <a:t>(BRASIL, 2015)</a:t>
            </a:r>
            <a:endParaRPr lang="pt-BR" sz="12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115616" y="2060848"/>
            <a:ext cx="7571183" cy="4176464"/>
          </a:xfrm>
        </p:spPr>
        <p:txBody>
          <a:bodyPr>
            <a:normAutofit fontScale="25000" lnSpcReduction="20000"/>
          </a:bodyPr>
          <a:lstStyle/>
          <a:p>
            <a:r>
              <a:rPr lang="pt-BR" sz="8000" dirty="0" smtClean="0">
                <a:solidFill>
                  <a:schemeClr val="tx1"/>
                </a:solidFill>
              </a:rPr>
              <a:t>6,0% (12,1 milhões) internaram-se em hospitais por 24 horas ou mais, nos últimos 12 meses: </a:t>
            </a:r>
            <a:r>
              <a:rPr lang="pt-BR" sz="8000" b="1" dirty="0" smtClean="0">
                <a:solidFill>
                  <a:schemeClr val="tx1"/>
                </a:solidFill>
              </a:rPr>
              <a:t>65,7% (8,0 milhões) pelo SUS</a:t>
            </a:r>
            <a:endParaRPr lang="pt-BR" sz="8000" dirty="0" smtClean="0">
              <a:solidFill>
                <a:schemeClr val="tx1"/>
              </a:solidFill>
            </a:endParaRPr>
          </a:p>
          <a:p>
            <a:endParaRPr lang="pt-BR" sz="8000" dirty="0" smtClean="0">
              <a:solidFill>
                <a:schemeClr val="tx1"/>
              </a:solidFill>
            </a:endParaRPr>
          </a:p>
          <a:p>
            <a:r>
              <a:rPr lang="pt-BR" sz="8000" dirty="0" smtClean="0">
                <a:solidFill>
                  <a:schemeClr val="tx1"/>
                </a:solidFill>
              </a:rPr>
              <a:t>Proporções maiores para mulheres (7,1%) e de 60 anos ou mais (10,2%), sem  diferenças significativas segundo cor/raça e instrução.</a:t>
            </a:r>
          </a:p>
          <a:p>
            <a:endParaRPr lang="pt-BR" sz="8000" dirty="0" smtClean="0">
              <a:solidFill>
                <a:schemeClr val="tx1"/>
              </a:solidFill>
            </a:endParaRPr>
          </a:p>
          <a:p>
            <a:r>
              <a:rPr lang="pt-BR" sz="8000" dirty="0" smtClean="0">
                <a:solidFill>
                  <a:schemeClr val="tx1"/>
                </a:solidFill>
              </a:rPr>
              <a:t>Estabelecimentos públicos: tratamento clínico (42,4%) e cirúrgico (24,2%); nos privados, 29,8% clínico e 41,7% cirúrgico. </a:t>
            </a:r>
          </a:p>
          <a:p>
            <a:endParaRPr lang="pt-BR" sz="9600" dirty="0" smtClean="0">
              <a:solidFill>
                <a:schemeClr val="tx1"/>
              </a:solidFill>
            </a:endParaRPr>
          </a:p>
          <a:p>
            <a:r>
              <a:rPr lang="pt-BR" sz="8000" dirty="0" smtClean="0">
                <a:solidFill>
                  <a:schemeClr val="tx1"/>
                </a:solidFill>
              </a:rPr>
              <a:t>No público, parto normal, 7,2% das internações, e cesáreo 5,9%; no privado, parto normal 2,1% e cesáreo 9,7%.</a:t>
            </a:r>
          </a:p>
          <a:p>
            <a:endParaRPr lang="pt-BR" sz="7200" dirty="0" smtClean="0"/>
          </a:p>
          <a:p>
            <a:endParaRPr lang="pt-BR" dirty="0"/>
          </a:p>
        </p:txBody>
      </p:sp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7" y="98607"/>
            <a:ext cx="720080" cy="473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092280" y="128725"/>
            <a:ext cx="1800200" cy="44305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14576" y="594918"/>
            <a:ext cx="7211144" cy="601280"/>
          </a:xfrm>
        </p:spPr>
        <p:txBody>
          <a:bodyPr>
            <a:normAutofit fontScale="90000"/>
          </a:bodyPr>
          <a:lstStyle/>
          <a:p>
            <a:r>
              <a:rPr lang="pt-BR" sz="3600" dirty="0" smtClean="0"/>
              <a:t>relevantes conquistas</a:t>
            </a:r>
            <a:endParaRPr lang="pt-BR" sz="36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114576" y="1844824"/>
            <a:ext cx="7411833" cy="5183517"/>
          </a:xfrm>
        </p:spPr>
        <p:txBody>
          <a:bodyPr>
            <a:noAutofit/>
          </a:bodyPr>
          <a:lstStyle/>
          <a:p>
            <a:r>
              <a:rPr lang="pt-BR" sz="2000" dirty="0" smtClean="0">
                <a:solidFill>
                  <a:schemeClr val="tx1"/>
                </a:solidFill>
              </a:rPr>
              <a:t>53,4% domicílios cadastrados em USF (34,8 milhões), variando entre 64,7% (Nordeste)  a 46,0% (Sudeste), ou 70,9% (rural) a 50,6% (urbana) </a:t>
            </a:r>
            <a:r>
              <a:rPr lang="pt-BR" sz="1200" dirty="0" smtClean="0">
                <a:solidFill>
                  <a:schemeClr val="tx1"/>
                </a:solidFill>
              </a:rPr>
              <a:t>(BRASIL, 2015). </a:t>
            </a:r>
          </a:p>
          <a:p>
            <a:endParaRPr lang="pt-BR" sz="2000" dirty="0" smtClean="0">
              <a:solidFill>
                <a:schemeClr val="tx1"/>
              </a:solidFill>
            </a:endParaRPr>
          </a:p>
          <a:p>
            <a:r>
              <a:rPr lang="pt-BR" sz="2000" dirty="0" smtClean="0">
                <a:solidFill>
                  <a:schemeClr val="tx1"/>
                </a:solidFill>
              </a:rPr>
              <a:t>SUS conseguiu melhorar o acesso à atenção básica e de emergência (SAMU, 192)</a:t>
            </a:r>
          </a:p>
          <a:p>
            <a:endParaRPr lang="pt-BR" sz="2000" dirty="0" smtClean="0">
              <a:solidFill>
                <a:schemeClr val="tx1"/>
              </a:solidFill>
            </a:endParaRPr>
          </a:p>
          <a:p>
            <a:r>
              <a:rPr lang="pt-BR" sz="2000" dirty="0" smtClean="0">
                <a:solidFill>
                  <a:schemeClr val="tx1"/>
                </a:solidFill>
              </a:rPr>
              <a:t>Atingiu uma cobertura universal de vacinação e de assistência pré-natal</a:t>
            </a:r>
          </a:p>
          <a:p>
            <a:endParaRPr lang="pt-BR" sz="2400" dirty="0" smtClean="0">
              <a:solidFill>
                <a:schemeClr val="tx1"/>
              </a:solidFill>
            </a:endParaRPr>
          </a:p>
          <a:p>
            <a:r>
              <a:rPr lang="pt-BR" sz="2000" dirty="0" smtClean="0">
                <a:solidFill>
                  <a:schemeClr val="tx1"/>
                </a:solidFill>
              </a:rPr>
              <a:t>Investiu fortemente na expansão de RH e em tecnologias, com grande esforço para fabricar vacinas e medicamentos essenciais no país </a:t>
            </a:r>
            <a:r>
              <a:rPr lang="pt-BR" sz="1200" dirty="0" smtClean="0">
                <a:solidFill>
                  <a:schemeClr val="tx1"/>
                </a:solidFill>
              </a:rPr>
              <a:t>(PAIM, </a:t>
            </a:r>
            <a:r>
              <a:rPr lang="pt-BR" sz="1200" dirty="0" err="1" smtClean="0">
                <a:solidFill>
                  <a:schemeClr val="tx1"/>
                </a:solidFill>
              </a:rPr>
              <a:t>et</a:t>
            </a:r>
            <a:r>
              <a:rPr lang="pt-BR" sz="1200" dirty="0" smtClean="0">
                <a:solidFill>
                  <a:schemeClr val="tx1"/>
                </a:solidFill>
              </a:rPr>
              <a:t> al., 2011)</a:t>
            </a:r>
          </a:p>
          <a:p>
            <a:endParaRPr lang="pt-BR" sz="2400" dirty="0"/>
          </a:p>
        </p:txBody>
      </p:sp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7" y="98607"/>
            <a:ext cx="720080" cy="473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092280" y="128725"/>
            <a:ext cx="1800200" cy="44305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15616" y="476672"/>
            <a:ext cx="7130753" cy="936104"/>
          </a:xfrm>
        </p:spPr>
        <p:txBody>
          <a:bodyPr>
            <a:normAutofit/>
          </a:bodyPr>
          <a:lstStyle/>
          <a:p>
            <a:r>
              <a:rPr lang="pt-BR" sz="3600" dirty="0" smtClean="0"/>
              <a:t>Mas o SUS está perdendo!</a:t>
            </a:r>
            <a:endParaRPr lang="pt-BR" sz="36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115616" y="1556792"/>
            <a:ext cx="7571183" cy="4896544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pt-BR" sz="2000" dirty="0" smtClean="0">
                <a:solidFill>
                  <a:schemeClr val="tx1"/>
                </a:solidFill>
              </a:rPr>
              <a:t>Antes do SUS (1981), recursos públicos financiaram 68% dos atendimentos; em 2008, reduziram  para 56% </a:t>
            </a:r>
            <a:r>
              <a:rPr lang="pt-BR" sz="1200" dirty="0" smtClean="0">
                <a:solidFill>
                  <a:schemeClr val="tx1"/>
                </a:solidFill>
              </a:rPr>
              <a:t>(PAIM </a:t>
            </a:r>
            <a:r>
              <a:rPr lang="pt-BR" sz="1200" dirty="0" err="1" smtClean="0">
                <a:solidFill>
                  <a:schemeClr val="tx1"/>
                </a:solidFill>
              </a:rPr>
              <a:t>et</a:t>
            </a:r>
            <a:r>
              <a:rPr lang="pt-BR" sz="1200" dirty="0" smtClean="0">
                <a:solidFill>
                  <a:schemeClr val="tx1"/>
                </a:solidFill>
              </a:rPr>
              <a:t> al., 2011) </a:t>
            </a:r>
          </a:p>
          <a:p>
            <a:pPr>
              <a:lnSpc>
                <a:spcPct val="80000"/>
              </a:lnSpc>
              <a:buNone/>
            </a:pPr>
            <a:endParaRPr lang="pt-BR" sz="2000" dirty="0" smtClean="0">
              <a:solidFill>
                <a:schemeClr val="tx1"/>
              </a:solidFill>
            </a:endParaRPr>
          </a:p>
          <a:p>
            <a:pPr>
              <a:lnSpc>
                <a:spcPct val="80000"/>
              </a:lnSpc>
            </a:pPr>
            <a:r>
              <a:rPr lang="pt-BR" sz="2000" dirty="0" smtClean="0">
                <a:solidFill>
                  <a:schemeClr val="tx1"/>
                </a:solidFill>
              </a:rPr>
              <a:t>Antes do SUS (1981), recursos públicos pagaram 75% das internações; em 2008 reduziram para 67% (PAIM </a:t>
            </a:r>
            <a:r>
              <a:rPr lang="pt-BR" sz="2000" dirty="0" err="1" smtClean="0">
                <a:solidFill>
                  <a:schemeClr val="tx1"/>
                </a:solidFill>
              </a:rPr>
              <a:t>et</a:t>
            </a:r>
            <a:r>
              <a:rPr lang="pt-BR" sz="2000" dirty="0" smtClean="0">
                <a:solidFill>
                  <a:schemeClr val="tx1"/>
                </a:solidFill>
              </a:rPr>
              <a:t> al., 2011) e em 2013 para </a:t>
            </a:r>
            <a:r>
              <a:rPr lang="pt-BR" sz="2000" b="1" dirty="0" smtClean="0">
                <a:solidFill>
                  <a:schemeClr val="tx1"/>
                </a:solidFill>
              </a:rPr>
              <a:t>65,7% </a:t>
            </a:r>
            <a:r>
              <a:rPr lang="pt-BR" sz="1200" dirty="0" smtClean="0">
                <a:solidFill>
                  <a:schemeClr val="tx1"/>
                </a:solidFill>
              </a:rPr>
              <a:t>(BRASIL, 2015) </a:t>
            </a:r>
          </a:p>
          <a:p>
            <a:pPr>
              <a:lnSpc>
                <a:spcPct val="80000"/>
              </a:lnSpc>
              <a:buNone/>
              <a:defRPr/>
            </a:pPr>
            <a:endParaRPr lang="pt-BR" sz="2000" dirty="0" smtClean="0">
              <a:solidFill>
                <a:schemeClr val="tx1"/>
              </a:solidFill>
            </a:endParaRPr>
          </a:p>
          <a:p>
            <a:pPr>
              <a:lnSpc>
                <a:spcPct val="80000"/>
              </a:lnSpc>
              <a:defRPr/>
            </a:pPr>
            <a:r>
              <a:rPr lang="pt-BR" sz="2000" dirty="0" smtClean="0">
                <a:solidFill>
                  <a:schemeClr val="tx1"/>
                </a:solidFill>
              </a:rPr>
              <a:t>Entre 1981 e 1998, o volume de atendimentos financiados pelos planos de saúde cresceu 466% </a:t>
            </a:r>
            <a:r>
              <a:rPr lang="pt-BR" sz="1200" dirty="0" smtClean="0">
                <a:solidFill>
                  <a:schemeClr val="tx1"/>
                </a:solidFill>
              </a:rPr>
              <a:t>(PAIM </a:t>
            </a:r>
            <a:r>
              <a:rPr lang="pt-BR" sz="1200" dirty="0" err="1" smtClean="0">
                <a:solidFill>
                  <a:schemeClr val="tx1"/>
                </a:solidFill>
              </a:rPr>
              <a:t>et</a:t>
            </a:r>
            <a:r>
              <a:rPr lang="pt-BR" sz="1200" dirty="0" smtClean="0">
                <a:solidFill>
                  <a:schemeClr val="tx1"/>
                </a:solidFill>
              </a:rPr>
              <a:t> al., 2011) </a:t>
            </a:r>
          </a:p>
          <a:p>
            <a:pPr>
              <a:lnSpc>
                <a:spcPct val="80000"/>
              </a:lnSpc>
              <a:defRPr/>
            </a:pPr>
            <a:endParaRPr lang="pt-BR" sz="2000" dirty="0" smtClean="0">
              <a:solidFill>
                <a:schemeClr val="tx1"/>
              </a:solidFill>
            </a:endParaRPr>
          </a:p>
          <a:p>
            <a:pPr>
              <a:lnSpc>
                <a:spcPct val="80000"/>
              </a:lnSpc>
              <a:defRPr/>
            </a:pPr>
            <a:r>
              <a:rPr lang="pt-BR" sz="2000" dirty="0" smtClean="0">
                <a:solidFill>
                  <a:schemeClr val="tx1"/>
                </a:solidFill>
              </a:rPr>
              <a:t>Estado </a:t>
            </a:r>
            <a:r>
              <a:rPr lang="pt-BR" sz="2000" dirty="0" smtClean="0">
                <a:solidFill>
                  <a:schemeClr val="tx1"/>
                </a:solidFill>
              </a:rPr>
              <a:t>brasileiro, historicamente, </a:t>
            </a:r>
            <a:r>
              <a:rPr lang="pt-BR" sz="2000" dirty="0" smtClean="0">
                <a:solidFill>
                  <a:schemeClr val="tx1"/>
                </a:solidFill>
              </a:rPr>
              <a:t>estimulou o setor privado, promovendo a </a:t>
            </a:r>
            <a:r>
              <a:rPr lang="pt-BR" sz="2000" dirty="0" err="1" smtClean="0">
                <a:solidFill>
                  <a:schemeClr val="tx1"/>
                </a:solidFill>
              </a:rPr>
              <a:t>mercantilização</a:t>
            </a:r>
            <a:r>
              <a:rPr lang="pt-BR" sz="2000" dirty="0" smtClean="0">
                <a:solidFill>
                  <a:schemeClr val="tx1"/>
                </a:solidFill>
              </a:rPr>
              <a:t> </a:t>
            </a:r>
            <a:r>
              <a:rPr lang="pt-BR" sz="2000" dirty="0" smtClean="0">
                <a:solidFill>
                  <a:schemeClr val="tx1"/>
                </a:solidFill>
              </a:rPr>
              <a:t>da saúde.</a:t>
            </a:r>
            <a:endParaRPr lang="pt-BR" sz="2000" b="1" dirty="0" smtClean="0">
              <a:solidFill>
                <a:schemeClr val="tx1"/>
              </a:solidFill>
            </a:endParaRPr>
          </a:p>
          <a:p>
            <a:pPr>
              <a:lnSpc>
                <a:spcPct val="80000"/>
              </a:lnSpc>
              <a:defRPr/>
            </a:pPr>
            <a:endParaRPr lang="pt-BR" sz="1200" dirty="0"/>
          </a:p>
        </p:txBody>
      </p:sp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7" y="98607"/>
            <a:ext cx="720080" cy="473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092280" y="128725"/>
            <a:ext cx="1800200" cy="44305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15616" y="408225"/>
            <a:ext cx="7355160" cy="865155"/>
          </a:xfrm>
        </p:spPr>
        <p:txBody>
          <a:bodyPr>
            <a:noAutofit/>
          </a:bodyPr>
          <a:lstStyle/>
          <a:p>
            <a:r>
              <a:rPr lang="pt-BR" sz="2600" dirty="0" smtClean="0"/>
              <a:t>Problemas do sistema de saúde: a questão do financiamento</a:t>
            </a:r>
            <a:endParaRPr lang="pt-BR" sz="26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115616" y="1916832"/>
            <a:ext cx="7571183" cy="4389120"/>
          </a:xfrm>
        </p:spPr>
        <p:txBody>
          <a:bodyPr>
            <a:normAutofit fontScale="25000" lnSpcReduction="20000"/>
          </a:bodyPr>
          <a:lstStyle/>
          <a:p>
            <a:r>
              <a:rPr lang="pt-BR" sz="8000" dirty="0">
                <a:solidFill>
                  <a:schemeClr val="tx1"/>
                </a:solidFill>
              </a:rPr>
              <a:t>T</a:t>
            </a:r>
            <a:r>
              <a:rPr lang="pt-BR" sz="8000" dirty="0" smtClean="0">
                <a:solidFill>
                  <a:schemeClr val="tx1"/>
                </a:solidFill>
              </a:rPr>
              <a:t>ributos </a:t>
            </a:r>
            <a:r>
              <a:rPr lang="pt-BR" sz="8000" dirty="0">
                <a:solidFill>
                  <a:schemeClr val="tx1"/>
                </a:solidFill>
              </a:rPr>
              <a:t>(impostos e contribuições</a:t>
            </a:r>
            <a:r>
              <a:rPr lang="pt-BR" sz="8000" dirty="0" smtClean="0">
                <a:solidFill>
                  <a:schemeClr val="tx1"/>
                </a:solidFill>
              </a:rPr>
              <a:t>) e parte privada (famílias e empresas). </a:t>
            </a:r>
          </a:p>
          <a:p>
            <a:endParaRPr lang="pt-BR" sz="8000" dirty="0">
              <a:solidFill>
                <a:schemeClr val="tx1"/>
              </a:solidFill>
            </a:endParaRPr>
          </a:p>
          <a:p>
            <a:r>
              <a:rPr lang="pt-BR" sz="8000" dirty="0" smtClean="0">
                <a:solidFill>
                  <a:schemeClr val="tx1"/>
                </a:solidFill>
              </a:rPr>
              <a:t>São </a:t>
            </a:r>
            <a:r>
              <a:rPr lang="pt-BR" sz="8000" dirty="0">
                <a:solidFill>
                  <a:schemeClr val="tx1"/>
                </a:solidFill>
              </a:rPr>
              <a:t>destinados para a saúde </a:t>
            </a:r>
            <a:r>
              <a:rPr lang="pt-BR" sz="8000" dirty="0" smtClean="0">
                <a:solidFill>
                  <a:schemeClr val="tx1"/>
                </a:solidFill>
              </a:rPr>
              <a:t>mais </a:t>
            </a:r>
            <a:r>
              <a:rPr lang="pt-BR" sz="8000" dirty="0">
                <a:solidFill>
                  <a:schemeClr val="tx1"/>
                </a:solidFill>
              </a:rPr>
              <a:t>de 8,0% do </a:t>
            </a:r>
            <a:r>
              <a:rPr lang="pt-BR" sz="8000" dirty="0" smtClean="0">
                <a:solidFill>
                  <a:schemeClr val="tx1"/>
                </a:solidFill>
              </a:rPr>
              <a:t>PIB </a:t>
            </a:r>
          </a:p>
          <a:p>
            <a:pPr>
              <a:buNone/>
            </a:pPr>
            <a:r>
              <a:rPr lang="pt-BR" sz="8000" dirty="0">
                <a:solidFill>
                  <a:schemeClr val="tx1"/>
                </a:solidFill>
              </a:rPr>
              <a:t> </a:t>
            </a:r>
            <a:r>
              <a:rPr lang="pt-BR" sz="8000" dirty="0" smtClean="0">
                <a:solidFill>
                  <a:schemeClr val="tx1"/>
                </a:solidFill>
              </a:rPr>
              <a:t>    </a:t>
            </a:r>
            <a:r>
              <a:rPr lang="pt-BR" sz="8000" dirty="0">
                <a:solidFill>
                  <a:schemeClr val="tx1"/>
                </a:solidFill>
              </a:rPr>
              <a:t>1,6% </a:t>
            </a:r>
            <a:r>
              <a:rPr lang="pt-BR" sz="8000" dirty="0" smtClean="0">
                <a:solidFill>
                  <a:schemeClr val="tx1"/>
                </a:solidFill>
              </a:rPr>
              <a:t>- federal</a:t>
            </a:r>
          </a:p>
          <a:p>
            <a:pPr>
              <a:buNone/>
            </a:pPr>
            <a:r>
              <a:rPr lang="pt-BR" sz="8000" dirty="0">
                <a:solidFill>
                  <a:schemeClr val="tx1"/>
                </a:solidFill>
              </a:rPr>
              <a:t> </a:t>
            </a:r>
            <a:r>
              <a:rPr lang="pt-BR" sz="8000" dirty="0" smtClean="0">
                <a:solidFill>
                  <a:schemeClr val="tx1"/>
                </a:solidFill>
              </a:rPr>
              <a:t>    0,7% - estadual</a:t>
            </a:r>
          </a:p>
          <a:p>
            <a:pPr>
              <a:buNone/>
            </a:pPr>
            <a:r>
              <a:rPr lang="pt-BR" sz="8000" dirty="0">
                <a:solidFill>
                  <a:schemeClr val="tx1"/>
                </a:solidFill>
              </a:rPr>
              <a:t> </a:t>
            </a:r>
            <a:r>
              <a:rPr lang="pt-BR" sz="8000" dirty="0" smtClean="0">
                <a:solidFill>
                  <a:schemeClr val="tx1"/>
                </a:solidFill>
              </a:rPr>
              <a:t>    0,8% - municipal</a:t>
            </a:r>
          </a:p>
          <a:p>
            <a:pPr>
              <a:buNone/>
            </a:pPr>
            <a:r>
              <a:rPr lang="pt-BR" sz="8000" dirty="0">
                <a:solidFill>
                  <a:schemeClr val="tx1"/>
                </a:solidFill>
              </a:rPr>
              <a:t> </a:t>
            </a:r>
            <a:r>
              <a:rPr lang="pt-BR" sz="8000" dirty="0" smtClean="0">
                <a:solidFill>
                  <a:schemeClr val="tx1"/>
                </a:solidFill>
              </a:rPr>
              <a:t>    1,05% - empresas</a:t>
            </a:r>
          </a:p>
          <a:p>
            <a:pPr>
              <a:buNone/>
            </a:pPr>
            <a:r>
              <a:rPr lang="pt-BR" sz="8000" dirty="0">
                <a:solidFill>
                  <a:schemeClr val="tx1"/>
                </a:solidFill>
              </a:rPr>
              <a:t> </a:t>
            </a:r>
            <a:r>
              <a:rPr lang="pt-BR" sz="8000" dirty="0" smtClean="0">
                <a:solidFill>
                  <a:schemeClr val="tx1"/>
                </a:solidFill>
              </a:rPr>
              <a:t>    3,84% - famílias </a:t>
            </a:r>
            <a:r>
              <a:rPr lang="pt-BR" sz="4800" dirty="0">
                <a:solidFill>
                  <a:schemeClr val="tx1"/>
                </a:solidFill>
              </a:rPr>
              <a:t>(PAIM </a:t>
            </a:r>
            <a:r>
              <a:rPr lang="pt-BR" sz="4800" dirty="0" err="1">
                <a:solidFill>
                  <a:schemeClr val="tx1"/>
                </a:solidFill>
              </a:rPr>
              <a:t>et</a:t>
            </a:r>
            <a:r>
              <a:rPr lang="pt-BR" sz="4800" dirty="0">
                <a:solidFill>
                  <a:schemeClr val="tx1"/>
                </a:solidFill>
              </a:rPr>
              <a:t> al., 2011). </a:t>
            </a:r>
            <a:endParaRPr lang="pt-BR" sz="4800" dirty="0" smtClean="0">
              <a:solidFill>
                <a:schemeClr val="tx1"/>
              </a:solidFill>
            </a:endParaRPr>
          </a:p>
          <a:p>
            <a:pPr>
              <a:buNone/>
            </a:pPr>
            <a:endParaRPr lang="pt-BR" sz="9600" dirty="0">
              <a:solidFill>
                <a:schemeClr val="tx1"/>
              </a:solidFill>
            </a:endParaRPr>
          </a:p>
          <a:p>
            <a:r>
              <a:rPr lang="pt-BR" sz="8000" dirty="0" smtClean="0">
                <a:solidFill>
                  <a:schemeClr val="tx1"/>
                </a:solidFill>
              </a:rPr>
              <a:t>Cerca de 40% do gasto em saúde é público.</a:t>
            </a:r>
            <a:endParaRPr lang="pt-BR" sz="8000" dirty="0">
              <a:solidFill>
                <a:schemeClr val="tx1"/>
              </a:solidFill>
            </a:endParaRPr>
          </a:p>
          <a:p>
            <a:endParaRPr lang="pt-BR" dirty="0"/>
          </a:p>
        </p:txBody>
      </p:sp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7" y="98607"/>
            <a:ext cx="720080" cy="473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092280" y="128725"/>
            <a:ext cx="1800200" cy="44305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33034" y="560771"/>
            <a:ext cx="7130752" cy="996279"/>
          </a:xfrm>
        </p:spPr>
        <p:txBody>
          <a:bodyPr>
            <a:noAutofit/>
          </a:bodyPr>
          <a:lstStyle/>
          <a:p>
            <a:r>
              <a:rPr lang="pt-BR" sz="2800" dirty="0" smtClean="0"/>
              <a:t>Financiamento do SUS: participação da União e estrutura do gasto do MS</a:t>
            </a:r>
            <a:endParaRPr lang="pt-BR" sz="28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115617" y="2003430"/>
            <a:ext cx="7787208" cy="4475270"/>
          </a:xfrm>
        </p:spPr>
        <p:txBody>
          <a:bodyPr>
            <a:normAutofit fontScale="25000" lnSpcReduction="20000"/>
          </a:bodyPr>
          <a:lstStyle/>
          <a:p>
            <a:r>
              <a:rPr lang="pt-BR" sz="8000" dirty="0" smtClean="0">
                <a:solidFill>
                  <a:schemeClr val="tx1"/>
                </a:solidFill>
              </a:rPr>
              <a:t>A participação da União no financiamento do SUS reduziu de 72% (1993) para 42,93% (2013) </a:t>
            </a:r>
            <a:r>
              <a:rPr lang="pt-BR" sz="4800" dirty="0" smtClean="0">
                <a:solidFill>
                  <a:schemeClr val="tx1"/>
                </a:solidFill>
              </a:rPr>
              <a:t>(CONASS, 2015). </a:t>
            </a:r>
          </a:p>
          <a:p>
            <a:endParaRPr lang="pt-BR" sz="8000" dirty="0" smtClean="0">
              <a:solidFill>
                <a:schemeClr val="tx1"/>
              </a:solidFill>
            </a:endParaRPr>
          </a:p>
          <a:p>
            <a:r>
              <a:rPr lang="pt-BR" sz="8000" dirty="0" smtClean="0">
                <a:solidFill>
                  <a:schemeClr val="tx1"/>
                </a:solidFill>
              </a:rPr>
              <a:t>1995-2014:  gasto do MS com ações e </a:t>
            </a:r>
            <a:r>
              <a:rPr lang="pt-BR" sz="8000" dirty="0" smtClean="0">
                <a:solidFill>
                  <a:schemeClr val="tx1"/>
                </a:solidFill>
              </a:rPr>
              <a:t>serviços cresceu em termos absolutos </a:t>
            </a:r>
            <a:r>
              <a:rPr lang="pt-BR" sz="4800" dirty="0" smtClean="0">
                <a:solidFill>
                  <a:schemeClr val="tx1"/>
                </a:solidFill>
              </a:rPr>
              <a:t>(MACHADO, LIMA e ANDRADE, 2014), </a:t>
            </a:r>
            <a:r>
              <a:rPr lang="pt-BR" sz="8000" dirty="0" smtClean="0">
                <a:solidFill>
                  <a:schemeClr val="tx1"/>
                </a:solidFill>
              </a:rPr>
              <a:t>mas </a:t>
            </a:r>
            <a:r>
              <a:rPr lang="pt-BR" sz="8000" dirty="0" smtClean="0">
                <a:solidFill>
                  <a:schemeClr val="tx1"/>
                </a:solidFill>
              </a:rPr>
              <a:t>manteve-se em torno de 1,7% do PIB, enquanto o pagamento de juros da dívida pública representou 6,5% do PIB em média </a:t>
            </a:r>
            <a:r>
              <a:rPr lang="pt-BR" sz="4800" dirty="0" smtClean="0">
                <a:solidFill>
                  <a:schemeClr val="tx1"/>
                </a:solidFill>
              </a:rPr>
              <a:t>(MENDES, 2015).        </a:t>
            </a:r>
          </a:p>
          <a:p>
            <a:pPr>
              <a:buNone/>
            </a:pPr>
            <a:endParaRPr lang="pt-BR" sz="8000" dirty="0" smtClean="0">
              <a:solidFill>
                <a:schemeClr val="tx1"/>
              </a:solidFill>
            </a:endParaRPr>
          </a:p>
          <a:p>
            <a:r>
              <a:rPr lang="pt-BR" sz="8000" dirty="0" smtClean="0">
                <a:solidFill>
                  <a:schemeClr val="tx1"/>
                </a:solidFill>
              </a:rPr>
              <a:t>Gasto do MS (2014): 50,1% para a MAC, 17,8% com AB, 12,3% com pessoal, 9% com medicamentos, 5,4% com vigilância em saúde, 1,8% com saneamento e 3,6% com “demais ações” </a:t>
            </a:r>
            <a:r>
              <a:rPr lang="pt-BR" sz="4800" dirty="0" smtClean="0">
                <a:solidFill>
                  <a:schemeClr val="tx1"/>
                </a:solidFill>
              </a:rPr>
              <a:t>(MENDES, 2015)</a:t>
            </a:r>
          </a:p>
          <a:p>
            <a:endParaRPr lang="pt-BR" sz="9600" dirty="0" smtClean="0">
              <a:solidFill>
                <a:schemeClr val="tx1"/>
              </a:solidFill>
            </a:endParaRPr>
          </a:p>
          <a:p>
            <a:r>
              <a:rPr lang="pt-BR" sz="8000" dirty="0" smtClean="0">
                <a:solidFill>
                  <a:schemeClr val="tx1"/>
                </a:solidFill>
              </a:rPr>
              <a:t>Gastos com MAC são três vezes maiores que os da AB </a:t>
            </a:r>
            <a:r>
              <a:rPr lang="pt-BR" sz="4800" dirty="0" smtClean="0">
                <a:solidFill>
                  <a:schemeClr val="tx1"/>
                </a:solidFill>
              </a:rPr>
              <a:t>(MACHADO, LIMA e ANDRADE, 2014). </a:t>
            </a:r>
          </a:p>
          <a:p>
            <a:endParaRPr lang="pt-BR" dirty="0"/>
          </a:p>
        </p:txBody>
      </p:sp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7" y="98607"/>
            <a:ext cx="720080" cy="473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092280" y="128725"/>
            <a:ext cx="1800200" cy="44305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27313" y="350252"/>
            <a:ext cx="7355160" cy="704001"/>
          </a:xfrm>
        </p:spPr>
        <p:txBody>
          <a:bodyPr>
            <a:normAutofit/>
          </a:bodyPr>
          <a:lstStyle/>
          <a:p>
            <a:r>
              <a:rPr lang="pt-BR" sz="3600" dirty="0" smtClean="0"/>
              <a:t>Estrutura tributária</a:t>
            </a:r>
            <a:endParaRPr lang="pt-BR" sz="36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115617" y="1484784"/>
            <a:ext cx="7571183" cy="4968552"/>
          </a:xfrm>
        </p:spPr>
        <p:txBody>
          <a:bodyPr>
            <a:noAutofit/>
          </a:bodyPr>
          <a:lstStyle/>
          <a:p>
            <a:r>
              <a:rPr lang="pt-BR" sz="2000" dirty="0" smtClean="0">
                <a:solidFill>
                  <a:schemeClr val="tx1"/>
                </a:solidFill>
              </a:rPr>
              <a:t>Deve </a:t>
            </a:r>
            <a:r>
              <a:rPr lang="pt-BR" sz="2000" dirty="0">
                <a:solidFill>
                  <a:schemeClr val="tx1"/>
                </a:solidFill>
              </a:rPr>
              <a:t>pagar mais </a:t>
            </a:r>
            <a:r>
              <a:rPr lang="pt-BR" sz="2000" dirty="0" smtClean="0">
                <a:solidFill>
                  <a:schemeClr val="tx1"/>
                </a:solidFill>
              </a:rPr>
              <a:t>quem </a:t>
            </a:r>
            <a:r>
              <a:rPr lang="pt-BR" sz="2000" dirty="0">
                <a:solidFill>
                  <a:schemeClr val="tx1"/>
                </a:solidFill>
              </a:rPr>
              <a:t>dispõem </a:t>
            </a:r>
            <a:r>
              <a:rPr lang="pt-BR" sz="2000" dirty="0" smtClean="0">
                <a:solidFill>
                  <a:schemeClr val="tx1"/>
                </a:solidFill>
              </a:rPr>
              <a:t>de </a:t>
            </a:r>
            <a:r>
              <a:rPr lang="pt-BR" sz="2000" dirty="0">
                <a:solidFill>
                  <a:schemeClr val="tx1"/>
                </a:solidFill>
              </a:rPr>
              <a:t>patrimônio e </a:t>
            </a:r>
            <a:r>
              <a:rPr lang="pt-BR" sz="2000" dirty="0" smtClean="0">
                <a:solidFill>
                  <a:schemeClr val="tx1"/>
                </a:solidFill>
              </a:rPr>
              <a:t>renda (tributos diretos): </a:t>
            </a:r>
            <a:r>
              <a:rPr lang="pt-BR" sz="2000" dirty="0">
                <a:solidFill>
                  <a:schemeClr val="tx1"/>
                </a:solidFill>
              </a:rPr>
              <a:t>33% </a:t>
            </a:r>
            <a:r>
              <a:rPr lang="pt-BR" sz="2000" dirty="0" smtClean="0">
                <a:solidFill>
                  <a:schemeClr val="tx1"/>
                </a:solidFill>
              </a:rPr>
              <a:t>nos países da OCDE. </a:t>
            </a:r>
          </a:p>
          <a:p>
            <a:endParaRPr lang="pt-BR" sz="2000" dirty="0" smtClean="0">
              <a:solidFill>
                <a:schemeClr val="tx1"/>
              </a:solidFill>
            </a:endParaRPr>
          </a:p>
          <a:p>
            <a:r>
              <a:rPr lang="pt-BR" sz="2000" dirty="0" smtClean="0">
                <a:solidFill>
                  <a:schemeClr val="tx1"/>
                </a:solidFill>
              </a:rPr>
              <a:t>Brasil: IRPF e IRPJ representam </a:t>
            </a:r>
            <a:r>
              <a:rPr lang="pt-BR" sz="2000" dirty="0">
                <a:solidFill>
                  <a:schemeClr val="tx1"/>
                </a:solidFill>
              </a:rPr>
              <a:t>19,0% e os que incidem sobre o patrimônio somente 3,7%. </a:t>
            </a:r>
            <a:endParaRPr lang="pt-BR" sz="2000" dirty="0" smtClean="0">
              <a:solidFill>
                <a:schemeClr val="tx1"/>
              </a:solidFill>
            </a:endParaRPr>
          </a:p>
          <a:p>
            <a:pPr>
              <a:buNone/>
            </a:pPr>
            <a:endParaRPr lang="pt-BR" sz="2000" dirty="0">
              <a:solidFill>
                <a:schemeClr val="tx1"/>
              </a:solidFill>
            </a:endParaRPr>
          </a:p>
          <a:p>
            <a:r>
              <a:rPr lang="pt-BR" sz="2000" dirty="0" smtClean="0">
                <a:solidFill>
                  <a:schemeClr val="tx1"/>
                </a:solidFill>
              </a:rPr>
              <a:t>Impostos indiretos corresponderam </a:t>
            </a:r>
            <a:r>
              <a:rPr lang="pt-BR" sz="2000" dirty="0">
                <a:solidFill>
                  <a:schemeClr val="tx1"/>
                </a:solidFill>
              </a:rPr>
              <a:t>a 49,2% em </a:t>
            </a:r>
            <a:r>
              <a:rPr lang="pt-BR" sz="2000" dirty="0" smtClean="0">
                <a:solidFill>
                  <a:schemeClr val="tx1"/>
                </a:solidFill>
              </a:rPr>
              <a:t>2011 atingindo, proporcionalmente, </a:t>
            </a:r>
            <a:r>
              <a:rPr lang="pt-BR" sz="2000" dirty="0">
                <a:solidFill>
                  <a:schemeClr val="tx1"/>
                </a:solidFill>
              </a:rPr>
              <a:t>os mais pobres. </a:t>
            </a:r>
            <a:endParaRPr lang="pt-BR" sz="2000" dirty="0" smtClean="0">
              <a:solidFill>
                <a:schemeClr val="tx1"/>
              </a:solidFill>
            </a:endParaRPr>
          </a:p>
          <a:p>
            <a:endParaRPr lang="pt-BR" sz="2000" dirty="0">
              <a:solidFill>
                <a:schemeClr val="tx1"/>
              </a:solidFill>
            </a:endParaRPr>
          </a:p>
          <a:p>
            <a:r>
              <a:rPr lang="pt-BR" sz="2000" dirty="0" smtClean="0">
                <a:solidFill>
                  <a:schemeClr val="tx1"/>
                </a:solidFill>
              </a:rPr>
              <a:t>Quem </a:t>
            </a:r>
            <a:r>
              <a:rPr lang="pt-BR" sz="2000" dirty="0">
                <a:solidFill>
                  <a:schemeClr val="tx1"/>
                </a:solidFill>
              </a:rPr>
              <a:t>recebia até </a:t>
            </a:r>
            <a:r>
              <a:rPr lang="pt-BR" sz="2000" dirty="0" smtClean="0">
                <a:solidFill>
                  <a:schemeClr val="tx1"/>
                </a:solidFill>
              </a:rPr>
              <a:t>2 SM </a:t>
            </a:r>
            <a:r>
              <a:rPr lang="pt-BR" sz="2000" dirty="0">
                <a:solidFill>
                  <a:schemeClr val="tx1"/>
                </a:solidFill>
              </a:rPr>
              <a:t>destinava 53,9</a:t>
            </a:r>
            <a:r>
              <a:rPr lang="pt-BR" sz="2000" dirty="0" smtClean="0">
                <a:solidFill>
                  <a:schemeClr val="tx1"/>
                </a:solidFill>
              </a:rPr>
              <a:t>% </a:t>
            </a:r>
            <a:r>
              <a:rPr lang="pt-BR" sz="2000" dirty="0">
                <a:solidFill>
                  <a:schemeClr val="tx1"/>
                </a:solidFill>
              </a:rPr>
              <a:t>aos tributos </a:t>
            </a:r>
            <a:r>
              <a:rPr lang="pt-BR" sz="2000" dirty="0" smtClean="0">
                <a:solidFill>
                  <a:schemeClr val="tx1"/>
                </a:solidFill>
              </a:rPr>
              <a:t>indiretos</a:t>
            </a:r>
            <a:r>
              <a:rPr lang="pt-BR" sz="2000" dirty="0">
                <a:solidFill>
                  <a:schemeClr val="tx1"/>
                </a:solidFill>
              </a:rPr>
              <a:t> </a:t>
            </a:r>
            <a:r>
              <a:rPr lang="pt-BR" sz="2000" dirty="0" smtClean="0">
                <a:solidFill>
                  <a:schemeClr val="tx1"/>
                </a:solidFill>
              </a:rPr>
              <a:t>e quem recebia </a:t>
            </a:r>
            <a:r>
              <a:rPr lang="pt-BR" sz="2000" dirty="0">
                <a:solidFill>
                  <a:schemeClr val="tx1"/>
                </a:solidFill>
              </a:rPr>
              <a:t>mais de 30 </a:t>
            </a:r>
            <a:r>
              <a:rPr lang="pt-BR" sz="2000" dirty="0" smtClean="0">
                <a:solidFill>
                  <a:schemeClr val="tx1"/>
                </a:solidFill>
              </a:rPr>
              <a:t>SM gastava apenas </a:t>
            </a:r>
            <a:r>
              <a:rPr lang="pt-BR" sz="2000" dirty="0">
                <a:solidFill>
                  <a:schemeClr val="tx1"/>
                </a:solidFill>
              </a:rPr>
              <a:t>29,0% </a:t>
            </a:r>
            <a:r>
              <a:rPr lang="pt-BR" sz="2000" dirty="0" smtClean="0">
                <a:solidFill>
                  <a:schemeClr val="tx1"/>
                </a:solidFill>
              </a:rPr>
              <a:t>da </a:t>
            </a:r>
            <a:r>
              <a:rPr lang="pt-BR" sz="2000" dirty="0">
                <a:solidFill>
                  <a:schemeClr val="tx1"/>
                </a:solidFill>
              </a:rPr>
              <a:t>renda com </a:t>
            </a:r>
            <a:r>
              <a:rPr lang="pt-BR" sz="2000" dirty="0" smtClean="0">
                <a:solidFill>
                  <a:schemeClr val="tx1"/>
                </a:solidFill>
              </a:rPr>
              <a:t>impostos </a:t>
            </a:r>
            <a:r>
              <a:rPr lang="pt-BR" sz="1200" dirty="0" smtClean="0">
                <a:solidFill>
                  <a:schemeClr val="tx1"/>
                </a:solidFill>
              </a:rPr>
              <a:t>(FAGNANI, 2014, p.3).</a:t>
            </a:r>
            <a:endParaRPr lang="pt-BR" sz="1200" dirty="0">
              <a:solidFill>
                <a:schemeClr val="tx1"/>
              </a:solidFill>
            </a:endParaRPr>
          </a:p>
          <a:p>
            <a:endParaRPr lang="pt-BR" sz="1200" dirty="0"/>
          </a:p>
        </p:txBody>
      </p:sp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7" y="98607"/>
            <a:ext cx="720080" cy="473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092280" y="128725"/>
            <a:ext cx="1800200" cy="44305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98200" y="476672"/>
            <a:ext cx="6986736" cy="1280890"/>
          </a:xfrm>
        </p:spPr>
        <p:txBody>
          <a:bodyPr>
            <a:noAutofit/>
          </a:bodyPr>
          <a:lstStyle/>
          <a:p>
            <a:r>
              <a:rPr lang="pt-BR" sz="3600" dirty="0" smtClean="0"/>
              <a:t>1) Sequestro de recursos via DRU</a:t>
            </a:r>
            <a:endParaRPr lang="pt-BR" sz="36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115617" y="1988840"/>
            <a:ext cx="7787208" cy="4525963"/>
          </a:xfrm>
        </p:spPr>
        <p:txBody>
          <a:bodyPr>
            <a:normAutofit fontScale="25000" lnSpcReduction="20000"/>
          </a:bodyPr>
          <a:lstStyle/>
          <a:p>
            <a:r>
              <a:rPr lang="pt-BR" sz="8000" dirty="0">
                <a:solidFill>
                  <a:schemeClr val="tx1"/>
                </a:solidFill>
              </a:rPr>
              <a:t>Apesar </a:t>
            </a:r>
            <a:r>
              <a:rPr lang="pt-BR" sz="8000" dirty="0" smtClean="0">
                <a:solidFill>
                  <a:schemeClr val="tx1"/>
                </a:solidFill>
              </a:rPr>
              <a:t>da </a:t>
            </a:r>
            <a:r>
              <a:rPr lang="pt-BR" sz="8000" dirty="0">
                <a:solidFill>
                  <a:schemeClr val="tx1"/>
                </a:solidFill>
              </a:rPr>
              <a:t>gritaria de empresários e </a:t>
            </a:r>
            <a:r>
              <a:rPr lang="pt-BR" sz="8000" dirty="0" smtClean="0">
                <a:solidFill>
                  <a:schemeClr val="tx1"/>
                </a:solidFill>
              </a:rPr>
              <a:t>do </a:t>
            </a:r>
            <a:r>
              <a:rPr lang="pt-BR" sz="8000" dirty="0">
                <a:solidFill>
                  <a:schemeClr val="tx1"/>
                </a:solidFill>
              </a:rPr>
              <a:t>“impostômetro</a:t>
            </a:r>
            <a:r>
              <a:rPr lang="pt-BR" sz="8000" dirty="0" smtClean="0">
                <a:solidFill>
                  <a:schemeClr val="tx1"/>
                </a:solidFill>
              </a:rPr>
              <a:t>”, </a:t>
            </a:r>
            <a:r>
              <a:rPr lang="pt-BR" sz="8000" dirty="0">
                <a:solidFill>
                  <a:schemeClr val="tx1"/>
                </a:solidFill>
              </a:rPr>
              <a:t>quem mais paga impostos no </a:t>
            </a:r>
            <a:r>
              <a:rPr lang="pt-BR" sz="8000" dirty="0" smtClean="0">
                <a:solidFill>
                  <a:schemeClr val="tx1"/>
                </a:solidFill>
              </a:rPr>
              <a:t>Brasil são </a:t>
            </a:r>
            <a:r>
              <a:rPr lang="pt-BR" sz="8000" dirty="0">
                <a:solidFill>
                  <a:schemeClr val="tx1"/>
                </a:solidFill>
              </a:rPr>
              <a:t>os mais </a:t>
            </a:r>
            <a:r>
              <a:rPr lang="pt-BR" sz="8000" dirty="0" smtClean="0">
                <a:solidFill>
                  <a:schemeClr val="tx1"/>
                </a:solidFill>
              </a:rPr>
              <a:t>pobres.</a:t>
            </a:r>
          </a:p>
          <a:p>
            <a:endParaRPr lang="pt-BR" sz="8000" dirty="0">
              <a:solidFill>
                <a:schemeClr val="tx1"/>
              </a:solidFill>
            </a:endParaRPr>
          </a:p>
          <a:p>
            <a:r>
              <a:rPr lang="pt-BR" sz="8000" dirty="0" smtClean="0">
                <a:solidFill>
                  <a:schemeClr val="tx1"/>
                </a:solidFill>
              </a:rPr>
              <a:t>Justamente </a:t>
            </a:r>
            <a:r>
              <a:rPr lang="pt-BR" sz="8000" dirty="0">
                <a:solidFill>
                  <a:schemeClr val="tx1"/>
                </a:solidFill>
              </a:rPr>
              <a:t>os mais prejudicados no acesso e qualidade dos serviços públicos, inclusive no SUS</a:t>
            </a:r>
            <a:r>
              <a:rPr lang="pt-BR" sz="8000" dirty="0" smtClean="0">
                <a:solidFill>
                  <a:schemeClr val="tx1"/>
                </a:solidFill>
              </a:rPr>
              <a:t>.</a:t>
            </a:r>
          </a:p>
          <a:p>
            <a:pPr>
              <a:buNone/>
            </a:pPr>
            <a:endParaRPr lang="pt-BR" sz="8000" dirty="0">
              <a:solidFill>
                <a:schemeClr val="tx1"/>
              </a:solidFill>
            </a:endParaRPr>
          </a:p>
          <a:p>
            <a:r>
              <a:rPr lang="pt-BR" sz="8000" dirty="0" smtClean="0">
                <a:solidFill>
                  <a:schemeClr val="tx1"/>
                </a:solidFill>
              </a:rPr>
              <a:t>A DRU retirou R$ 52,6 bilhões da </a:t>
            </a:r>
            <a:r>
              <a:rPr lang="pt-BR" sz="8000" dirty="0">
                <a:solidFill>
                  <a:schemeClr val="tx1"/>
                </a:solidFill>
              </a:rPr>
              <a:t>Seguridade </a:t>
            </a:r>
            <a:r>
              <a:rPr lang="pt-BR" sz="8000" dirty="0" smtClean="0">
                <a:solidFill>
                  <a:schemeClr val="tx1"/>
                </a:solidFill>
              </a:rPr>
              <a:t>Social (2012).</a:t>
            </a:r>
          </a:p>
          <a:p>
            <a:endParaRPr lang="pt-BR" sz="8000" dirty="0" smtClean="0">
              <a:solidFill>
                <a:schemeClr val="tx1"/>
              </a:solidFill>
            </a:endParaRPr>
          </a:p>
          <a:p>
            <a:r>
              <a:rPr lang="pt-BR" sz="8000" dirty="0" smtClean="0">
                <a:solidFill>
                  <a:schemeClr val="tx1"/>
                </a:solidFill>
              </a:rPr>
              <a:t>A perda da Seguridade Social corresponde </a:t>
            </a:r>
            <a:r>
              <a:rPr lang="pt-BR" sz="8000" dirty="0">
                <a:solidFill>
                  <a:schemeClr val="tx1"/>
                </a:solidFill>
              </a:rPr>
              <a:t>mais de R$ 286 </a:t>
            </a:r>
            <a:r>
              <a:rPr lang="pt-BR" sz="8000" dirty="0" smtClean="0">
                <a:solidFill>
                  <a:schemeClr val="tx1"/>
                </a:solidFill>
              </a:rPr>
              <a:t>bilhões entre 2005-2012 </a:t>
            </a:r>
            <a:r>
              <a:rPr lang="pt-BR" sz="4800" dirty="0" smtClean="0">
                <a:solidFill>
                  <a:schemeClr val="tx1"/>
                </a:solidFill>
              </a:rPr>
              <a:t>(FAGNANI, 2014, p.3).</a:t>
            </a:r>
            <a:endParaRPr lang="pt-BR" sz="4800" dirty="0">
              <a:solidFill>
                <a:schemeClr val="tx1"/>
              </a:solidFill>
            </a:endParaRPr>
          </a:p>
          <a:p>
            <a:pPr>
              <a:buNone/>
            </a:pPr>
            <a:endParaRPr lang="pt-BR" sz="9600" dirty="0" smtClean="0">
              <a:solidFill>
                <a:schemeClr val="tx1"/>
              </a:solidFill>
            </a:endParaRPr>
          </a:p>
          <a:p>
            <a:r>
              <a:rPr lang="pt-BR" sz="8000" dirty="0" smtClean="0">
                <a:solidFill>
                  <a:schemeClr val="tx1"/>
                </a:solidFill>
              </a:rPr>
              <a:t>Governo enviou a PEC 87/15 para prorrogar a vigência da DRU até 2023: </a:t>
            </a:r>
            <a:r>
              <a:rPr lang="pt-BR" sz="8000" b="1" dirty="0" smtClean="0">
                <a:solidFill>
                  <a:schemeClr val="tx1"/>
                </a:solidFill>
              </a:rPr>
              <a:t>30%, </a:t>
            </a:r>
            <a:r>
              <a:rPr lang="pt-BR" sz="8000" dirty="0" smtClean="0">
                <a:solidFill>
                  <a:schemeClr val="tx1"/>
                </a:solidFill>
              </a:rPr>
              <a:t>em vez de 20% </a:t>
            </a:r>
            <a:r>
              <a:rPr lang="pt-BR" sz="4800" dirty="0" smtClean="0">
                <a:solidFill>
                  <a:schemeClr val="tx1"/>
                </a:solidFill>
              </a:rPr>
              <a:t>(SCAFF, 2015)</a:t>
            </a:r>
          </a:p>
          <a:p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092280" y="128725"/>
            <a:ext cx="1800200" cy="443054"/>
          </a:xfrm>
          <a:prstGeom prst="rect">
            <a:avLst/>
          </a:prstGeom>
        </p:spPr>
      </p:pic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7" y="98607"/>
            <a:ext cx="720080" cy="473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10289" y="568792"/>
            <a:ext cx="7067128" cy="913005"/>
          </a:xfrm>
        </p:spPr>
        <p:txBody>
          <a:bodyPr>
            <a:noAutofit/>
          </a:bodyPr>
          <a:lstStyle/>
          <a:p>
            <a:r>
              <a:rPr lang="pt-BR" sz="3000" dirty="0" smtClean="0"/>
              <a:t>2) Sequestro de recursos via desonerações fiscais</a:t>
            </a:r>
            <a:endParaRPr lang="pt-BR" sz="30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110289" y="2132856"/>
            <a:ext cx="7787208" cy="4093915"/>
          </a:xfrm>
        </p:spPr>
        <p:txBody>
          <a:bodyPr>
            <a:noAutofit/>
          </a:bodyPr>
          <a:lstStyle/>
          <a:p>
            <a:r>
              <a:rPr lang="pt-BR" sz="2000" dirty="0">
                <a:solidFill>
                  <a:schemeClr val="tx1"/>
                </a:solidFill>
              </a:rPr>
              <a:t>C</a:t>
            </a:r>
            <a:r>
              <a:rPr lang="pt-BR" sz="2000" dirty="0" smtClean="0">
                <a:solidFill>
                  <a:schemeClr val="tx1"/>
                </a:solidFill>
              </a:rPr>
              <a:t>omprometeram fontes de financiamento da Seguridade Social </a:t>
            </a:r>
            <a:r>
              <a:rPr lang="pt-BR" sz="1600" dirty="0" smtClean="0">
                <a:solidFill>
                  <a:schemeClr val="tx1"/>
                </a:solidFill>
              </a:rPr>
              <a:t>(PIS/PASEP, </a:t>
            </a:r>
            <a:r>
              <a:rPr lang="pt-BR" sz="1600" dirty="0" err="1" smtClean="0">
                <a:solidFill>
                  <a:schemeClr val="tx1"/>
                </a:solidFill>
              </a:rPr>
              <a:t>Cofins</a:t>
            </a:r>
            <a:r>
              <a:rPr lang="pt-BR" sz="1600" dirty="0" smtClean="0">
                <a:solidFill>
                  <a:schemeClr val="tx1"/>
                </a:solidFill>
              </a:rPr>
              <a:t>, CSLL, folha de pagamento, etc.), </a:t>
            </a:r>
            <a:r>
              <a:rPr lang="pt-BR" sz="2000" dirty="0" smtClean="0">
                <a:solidFill>
                  <a:schemeClr val="tx1"/>
                </a:solidFill>
              </a:rPr>
              <a:t>reduzindo recursos para os serviços sociais e o SUS. </a:t>
            </a:r>
          </a:p>
          <a:p>
            <a:endParaRPr lang="pt-BR" sz="2000" dirty="0">
              <a:solidFill>
                <a:schemeClr val="tx1"/>
              </a:solidFill>
            </a:endParaRPr>
          </a:p>
          <a:p>
            <a:r>
              <a:rPr lang="pt-BR" sz="2000" dirty="0" smtClean="0">
                <a:solidFill>
                  <a:schemeClr val="tx1"/>
                </a:solidFill>
              </a:rPr>
              <a:t>Perda de arrecadação de R</a:t>
            </a:r>
            <a:r>
              <a:rPr lang="pt-BR" sz="2000" dirty="0">
                <a:solidFill>
                  <a:schemeClr val="tx1"/>
                </a:solidFill>
              </a:rPr>
              <a:t>$ 327,17 bilhões </a:t>
            </a:r>
            <a:r>
              <a:rPr lang="pt-BR" sz="2000" dirty="0" smtClean="0">
                <a:solidFill>
                  <a:schemeClr val="tx1"/>
                </a:solidFill>
              </a:rPr>
              <a:t>em 2014 (desonerações </a:t>
            </a:r>
            <a:r>
              <a:rPr lang="pt-BR" sz="2000" dirty="0">
                <a:solidFill>
                  <a:schemeClr val="tx1"/>
                </a:solidFill>
              </a:rPr>
              <a:t>e </a:t>
            </a:r>
            <a:r>
              <a:rPr lang="pt-BR" sz="2000" dirty="0" smtClean="0">
                <a:solidFill>
                  <a:schemeClr val="tx1"/>
                </a:solidFill>
              </a:rPr>
              <a:t>subsídios) valor </a:t>
            </a:r>
            <a:r>
              <a:rPr lang="pt-BR" sz="2000" dirty="0">
                <a:solidFill>
                  <a:schemeClr val="tx1"/>
                </a:solidFill>
              </a:rPr>
              <a:t>maior que aquele destinado a saúde e educação </a:t>
            </a:r>
            <a:r>
              <a:rPr lang="pt-BR" sz="2000" dirty="0" smtClean="0">
                <a:solidFill>
                  <a:schemeClr val="tx1"/>
                </a:solidFill>
              </a:rPr>
              <a:t>juntos (R</a:t>
            </a:r>
            <a:r>
              <a:rPr lang="pt-BR" sz="2000" dirty="0">
                <a:solidFill>
                  <a:schemeClr val="tx1"/>
                </a:solidFill>
              </a:rPr>
              <a:t>$ 197,74 </a:t>
            </a:r>
            <a:r>
              <a:rPr lang="pt-BR" sz="2000" dirty="0" smtClean="0">
                <a:solidFill>
                  <a:schemeClr val="tx1"/>
                </a:solidFill>
              </a:rPr>
              <a:t>bilhões). </a:t>
            </a:r>
          </a:p>
          <a:p>
            <a:pPr>
              <a:buNone/>
            </a:pPr>
            <a:endParaRPr lang="pt-BR" sz="2400" dirty="0" smtClean="0">
              <a:solidFill>
                <a:schemeClr val="tx1"/>
              </a:solidFill>
            </a:endParaRPr>
          </a:p>
          <a:p>
            <a:r>
              <a:rPr lang="pt-BR" sz="2000" dirty="0" smtClean="0">
                <a:solidFill>
                  <a:schemeClr val="tx1"/>
                </a:solidFill>
              </a:rPr>
              <a:t>Perda de R$ 136,5 bilhões só em contribuições que deveriam ser destinadas à Seguridade Social e ao SUS. </a:t>
            </a:r>
          </a:p>
          <a:p>
            <a:endParaRPr lang="pt-BR" sz="2000" dirty="0" smtClean="0">
              <a:solidFill>
                <a:schemeClr val="tx1"/>
              </a:solidFill>
            </a:endParaRPr>
          </a:p>
          <a:p>
            <a:r>
              <a:rPr lang="pt-BR" sz="2000" dirty="0" smtClean="0">
                <a:solidFill>
                  <a:schemeClr val="tx1"/>
                </a:solidFill>
              </a:rPr>
              <a:t>As desonerações para as montadoras </a:t>
            </a:r>
            <a:r>
              <a:rPr lang="pt-BR" sz="2000" dirty="0">
                <a:solidFill>
                  <a:schemeClr val="tx1"/>
                </a:solidFill>
              </a:rPr>
              <a:t>cresceram 38,68% acima da inflação entre 2011 e 2014 </a:t>
            </a:r>
            <a:r>
              <a:rPr lang="pt-BR" sz="1200" dirty="0">
                <a:solidFill>
                  <a:schemeClr val="tx1"/>
                </a:solidFill>
              </a:rPr>
              <a:t>(</a:t>
            </a:r>
            <a:r>
              <a:rPr lang="pt-BR" sz="1200" dirty="0" err="1" smtClean="0">
                <a:solidFill>
                  <a:schemeClr val="tx1"/>
                </a:solidFill>
              </a:rPr>
              <a:t>Radis</a:t>
            </a:r>
            <a:r>
              <a:rPr lang="pt-BR" sz="1200" dirty="0" smtClean="0">
                <a:solidFill>
                  <a:schemeClr val="tx1"/>
                </a:solidFill>
              </a:rPr>
              <a:t>,2014; </a:t>
            </a:r>
            <a:r>
              <a:rPr lang="pt-BR" sz="1200" dirty="0" err="1" smtClean="0">
                <a:solidFill>
                  <a:schemeClr val="tx1"/>
                </a:solidFill>
              </a:rPr>
              <a:t>Radis</a:t>
            </a:r>
            <a:r>
              <a:rPr lang="pt-BR" sz="1200" dirty="0" smtClean="0">
                <a:solidFill>
                  <a:schemeClr val="tx1"/>
                </a:solidFill>
              </a:rPr>
              <a:t> , 2015). </a:t>
            </a:r>
            <a:endParaRPr lang="pt-BR" sz="1200" dirty="0">
              <a:solidFill>
                <a:schemeClr val="tx1"/>
              </a:solidFill>
            </a:endParaRPr>
          </a:p>
        </p:txBody>
      </p:sp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7" y="98607"/>
            <a:ext cx="720080" cy="473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092280" y="128725"/>
            <a:ext cx="1800200" cy="44305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43608" y="836712"/>
            <a:ext cx="7058744" cy="1068288"/>
          </a:xfrm>
        </p:spPr>
        <p:txBody>
          <a:bodyPr>
            <a:noAutofit/>
          </a:bodyPr>
          <a:lstStyle/>
          <a:p>
            <a:r>
              <a:rPr lang="pt-BR" sz="3600" dirty="0" smtClean="0"/>
              <a:t>3) Sequestro de recursos via renúncia fiscal para o setor privado da saúde</a:t>
            </a:r>
            <a:endParaRPr lang="pt-BR" sz="36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115617" y="2564904"/>
            <a:ext cx="7643192" cy="3960440"/>
          </a:xfrm>
        </p:spPr>
        <p:txBody>
          <a:bodyPr>
            <a:normAutofit fontScale="25000" lnSpcReduction="20000"/>
          </a:bodyPr>
          <a:lstStyle/>
          <a:p>
            <a:r>
              <a:rPr lang="pt-BR" sz="8000" dirty="0" smtClean="0">
                <a:solidFill>
                  <a:schemeClr val="tx1"/>
                </a:solidFill>
              </a:rPr>
              <a:t>Estimativa de R$ 16 bilhões anuais </a:t>
            </a:r>
            <a:r>
              <a:rPr lang="pt-BR" sz="4800" dirty="0" smtClean="0">
                <a:solidFill>
                  <a:schemeClr val="tx1"/>
                </a:solidFill>
              </a:rPr>
              <a:t>(MARQUES e PIOLA, 2014)</a:t>
            </a:r>
          </a:p>
          <a:p>
            <a:endParaRPr lang="pt-BR" sz="8000" dirty="0">
              <a:solidFill>
                <a:schemeClr val="tx1"/>
              </a:solidFill>
            </a:endParaRPr>
          </a:p>
          <a:p>
            <a:r>
              <a:rPr lang="pt-BR" sz="8000" dirty="0" smtClean="0">
                <a:solidFill>
                  <a:schemeClr val="tx1"/>
                </a:solidFill>
              </a:rPr>
              <a:t>A Câmara </a:t>
            </a:r>
            <a:r>
              <a:rPr lang="pt-BR" sz="8000" dirty="0">
                <a:solidFill>
                  <a:schemeClr val="tx1"/>
                </a:solidFill>
              </a:rPr>
              <a:t>dos Deputados </a:t>
            </a:r>
            <a:r>
              <a:rPr lang="pt-BR" sz="8000" dirty="0" smtClean="0">
                <a:solidFill>
                  <a:schemeClr val="tx1"/>
                </a:solidFill>
              </a:rPr>
              <a:t>em 2014 aproveitou </a:t>
            </a:r>
            <a:r>
              <a:rPr lang="pt-BR" sz="8000" dirty="0">
                <a:solidFill>
                  <a:schemeClr val="tx1"/>
                </a:solidFill>
              </a:rPr>
              <a:t>a MP 627 e </a:t>
            </a:r>
            <a:r>
              <a:rPr lang="pt-BR" sz="8000" dirty="0" smtClean="0">
                <a:solidFill>
                  <a:schemeClr val="tx1"/>
                </a:solidFill>
              </a:rPr>
              <a:t>incluiu </a:t>
            </a:r>
            <a:r>
              <a:rPr lang="pt-BR" sz="8000" dirty="0">
                <a:solidFill>
                  <a:schemeClr val="tx1"/>
                </a:solidFill>
              </a:rPr>
              <a:t>a anistia de multas das </a:t>
            </a:r>
            <a:r>
              <a:rPr lang="pt-BR" sz="8000" dirty="0" smtClean="0">
                <a:solidFill>
                  <a:schemeClr val="tx1"/>
                </a:solidFill>
              </a:rPr>
              <a:t>operadoras. </a:t>
            </a:r>
            <a:endParaRPr lang="pt-BR" sz="8000" dirty="0">
              <a:solidFill>
                <a:schemeClr val="tx1"/>
              </a:solidFill>
            </a:endParaRPr>
          </a:p>
          <a:p>
            <a:endParaRPr lang="pt-BR" sz="8000" dirty="0" smtClean="0">
              <a:solidFill>
                <a:schemeClr val="tx1"/>
              </a:solidFill>
            </a:endParaRPr>
          </a:p>
          <a:p>
            <a:r>
              <a:rPr lang="pt-BR" sz="8000" dirty="0" smtClean="0">
                <a:solidFill>
                  <a:schemeClr val="tx1"/>
                </a:solidFill>
              </a:rPr>
              <a:t>O então relator, atual presidente da Câmara, assumiu um </a:t>
            </a:r>
            <a:r>
              <a:rPr lang="pt-BR" sz="8000" dirty="0">
                <a:solidFill>
                  <a:schemeClr val="tx1"/>
                </a:solidFill>
              </a:rPr>
              <a:t>perdão de R$ 2 bilhões </a:t>
            </a:r>
            <a:r>
              <a:rPr lang="pt-BR" sz="8000" dirty="0" smtClean="0">
                <a:solidFill>
                  <a:schemeClr val="tx1"/>
                </a:solidFill>
              </a:rPr>
              <a:t>para empresas de planos de saúde  </a:t>
            </a:r>
            <a:r>
              <a:rPr lang="pt-BR" sz="4800" dirty="0">
                <a:solidFill>
                  <a:schemeClr val="tx1"/>
                </a:solidFill>
              </a:rPr>
              <a:t>(</a:t>
            </a:r>
            <a:r>
              <a:rPr lang="pt-BR" sz="4800" dirty="0" err="1">
                <a:solidFill>
                  <a:schemeClr val="tx1"/>
                </a:solidFill>
              </a:rPr>
              <a:t>Radis</a:t>
            </a:r>
            <a:r>
              <a:rPr lang="pt-BR" sz="4800" dirty="0" smtClean="0">
                <a:solidFill>
                  <a:schemeClr val="tx1"/>
                </a:solidFill>
              </a:rPr>
              <a:t>, </a:t>
            </a:r>
            <a:r>
              <a:rPr lang="pt-BR" sz="4800" dirty="0">
                <a:solidFill>
                  <a:schemeClr val="tx1"/>
                </a:solidFill>
              </a:rPr>
              <a:t>2014). </a:t>
            </a:r>
            <a:endParaRPr lang="pt-BR" sz="4800" dirty="0" smtClean="0">
              <a:solidFill>
                <a:schemeClr val="tx1"/>
              </a:solidFill>
            </a:endParaRPr>
          </a:p>
          <a:p>
            <a:pPr>
              <a:buNone/>
            </a:pPr>
            <a:endParaRPr lang="pt-BR" sz="8000" dirty="0">
              <a:solidFill>
                <a:schemeClr val="tx1"/>
              </a:solidFill>
            </a:endParaRPr>
          </a:p>
          <a:p>
            <a:r>
              <a:rPr lang="pt-BR" sz="8000" dirty="0">
                <a:solidFill>
                  <a:schemeClr val="tx1"/>
                </a:solidFill>
              </a:rPr>
              <a:t>O</a:t>
            </a:r>
            <a:r>
              <a:rPr lang="pt-BR" sz="8000" dirty="0" smtClean="0">
                <a:solidFill>
                  <a:schemeClr val="tx1"/>
                </a:solidFill>
              </a:rPr>
              <a:t>s </a:t>
            </a:r>
            <a:r>
              <a:rPr lang="pt-BR" sz="8000" dirty="0">
                <a:solidFill>
                  <a:schemeClr val="tx1"/>
                </a:solidFill>
              </a:rPr>
              <a:t>valores ressarcidos ao SUS </a:t>
            </a:r>
            <a:r>
              <a:rPr lang="pt-BR" sz="8000" dirty="0" smtClean="0">
                <a:solidFill>
                  <a:schemeClr val="tx1"/>
                </a:solidFill>
              </a:rPr>
              <a:t>foram de </a:t>
            </a:r>
            <a:r>
              <a:rPr lang="pt-BR" sz="8000" dirty="0">
                <a:solidFill>
                  <a:schemeClr val="tx1"/>
                </a:solidFill>
              </a:rPr>
              <a:t>R$ 360 </a:t>
            </a:r>
            <a:r>
              <a:rPr lang="pt-BR" sz="8000" dirty="0" smtClean="0">
                <a:solidFill>
                  <a:schemeClr val="tx1"/>
                </a:solidFill>
              </a:rPr>
              <a:t>milhões, se bem que mais </a:t>
            </a:r>
            <a:r>
              <a:rPr lang="pt-BR" sz="8000" dirty="0">
                <a:solidFill>
                  <a:schemeClr val="tx1"/>
                </a:solidFill>
              </a:rPr>
              <a:t>de 80% do total </a:t>
            </a:r>
            <a:r>
              <a:rPr lang="pt-BR" sz="8000" dirty="0" smtClean="0">
                <a:solidFill>
                  <a:schemeClr val="tx1"/>
                </a:solidFill>
              </a:rPr>
              <a:t>de 2013 </a:t>
            </a:r>
            <a:r>
              <a:rPr lang="pt-BR" sz="4800" dirty="0">
                <a:solidFill>
                  <a:schemeClr val="tx1"/>
                </a:solidFill>
              </a:rPr>
              <a:t>(Site do </a:t>
            </a:r>
            <a:r>
              <a:rPr lang="pt-BR" sz="4800" dirty="0" err="1">
                <a:solidFill>
                  <a:schemeClr val="tx1"/>
                </a:solidFill>
              </a:rPr>
              <a:t>Cebes</a:t>
            </a:r>
            <a:r>
              <a:rPr lang="pt-BR" sz="4800" dirty="0">
                <a:solidFill>
                  <a:schemeClr val="tx1"/>
                </a:solidFill>
              </a:rPr>
              <a:t>, 17/12/2014). </a:t>
            </a:r>
          </a:p>
          <a:p>
            <a:endParaRPr lang="pt-BR" dirty="0"/>
          </a:p>
        </p:txBody>
      </p:sp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7" y="98607"/>
            <a:ext cx="720080" cy="473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092280" y="128725"/>
            <a:ext cx="1800200" cy="44305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43608" y="571779"/>
            <a:ext cx="7058744" cy="1280890"/>
          </a:xfrm>
        </p:spPr>
        <p:txBody>
          <a:bodyPr>
            <a:noAutofit/>
          </a:bodyPr>
          <a:lstStyle/>
          <a:p>
            <a:r>
              <a:rPr lang="pt-BR" sz="3200" dirty="0"/>
              <a:t>Orçamento Geral da União (Executado em 2014) – Total = R$ 2,168 </a:t>
            </a:r>
            <a:r>
              <a:rPr lang="pt-BR" sz="3200" dirty="0" smtClean="0"/>
              <a:t>trilhão </a:t>
            </a:r>
            <a:r>
              <a:rPr lang="pt-BR" sz="1600" u="sng" dirty="0" smtClean="0">
                <a:hlinkClick r:id="rId2"/>
              </a:rPr>
              <a:t>www.auditoriacidada.org.br</a:t>
            </a:r>
            <a:endParaRPr lang="pt-BR" sz="1600" dirty="0"/>
          </a:p>
        </p:txBody>
      </p:sp>
      <p:pic>
        <p:nvPicPr>
          <p:cNvPr id="4" name="Espaço Reservado para Conteúdo 3" descr="http://www.auditoriacidada.org.br/wp-content/uploads/2013/06/Orcamento-2014-executado.jpg">
            <a:hlinkClick r:id="rId3"/>
          </p:cNvPr>
          <p:cNvPicPr>
            <a:picLocks noGrp="1"/>
          </p:cNvPicPr>
          <p:nvPr>
            <p:ph idx="1"/>
          </p:nvPr>
        </p:nvPicPr>
        <p:blipFill>
          <a:blip r:embed="rId4" cstate="print"/>
          <a:stretch>
            <a:fillRect/>
          </a:stretch>
        </p:blipFill>
        <p:spPr bwMode="auto">
          <a:xfrm>
            <a:off x="1619672" y="2276872"/>
            <a:ext cx="5976664" cy="4248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092280" y="128725"/>
            <a:ext cx="1800200" cy="443054"/>
          </a:xfrm>
          <a:prstGeom prst="rect">
            <a:avLst/>
          </a:prstGeom>
        </p:spPr>
      </p:pic>
      <p:pic>
        <p:nvPicPr>
          <p:cNvPr id="6" name="Picture 1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7" y="98607"/>
            <a:ext cx="720080" cy="473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69234" y="476672"/>
            <a:ext cx="7139136" cy="696981"/>
          </a:xfrm>
        </p:spPr>
        <p:txBody>
          <a:bodyPr>
            <a:normAutofit/>
          </a:bodyPr>
          <a:lstStyle/>
          <a:p>
            <a:r>
              <a:rPr lang="pt-BR" sz="3600" dirty="0" smtClean="0"/>
              <a:t>Por que faltam recursos?</a:t>
            </a:r>
            <a:endParaRPr lang="pt-BR" sz="36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115617" y="1916832"/>
            <a:ext cx="8229600" cy="4309939"/>
          </a:xfrm>
        </p:spPr>
        <p:txBody>
          <a:bodyPr>
            <a:noAutofit/>
          </a:bodyPr>
          <a:lstStyle/>
          <a:p>
            <a:r>
              <a:rPr lang="pt-BR" dirty="0" smtClean="0">
                <a:solidFill>
                  <a:schemeClr val="tx1"/>
                </a:solidFill>
              </a:rPr>
              <a:t>Além dos sequestros, uma </a:t>
            </a:r>
            <a:r>
              <a:rPr lang="pt-BR" dirty="0">
                <a:solidFill>
                  <a:schemeClr val="tx1"/>
                </a:solidFill>
              </a:rPr>
              <a:t>soma fabulosa </a:t>
            </a:r>
            <a:r>
              <a:rPr lang="pt-BR" dirty="0" smtClean="0">
                <a:solidFill>
                  <a:schemeClr val="tx1"/>
                </a:solidFill>
              </a:rPr>
              <a:t>do orçamento é </a:t>
            </a:r>
            <a:r>
              <a:rPr lang="pt-BR" dirty="0">
                <a:solidFill>
                  <a:schemeClr val="tx1"/>
                </a:solidFill>
              </a:rPr>
              <a:t>apropriada </a:t>
            </a:r>
            <a:r>
              <a:rPr lang="pt-BR" dirty="0" smtClean="0">
                <a:solidFill>
                  <a:schemeClr val="tx1"/>
                </a:solidFill>
              </a:rPr>
              <a:t>pelo capital financeiro (bancos e </a:t>
            </a:r>
            <a:r>
              <a:rPr lang="pt-BR" dirty="0" err="1" smtClean="0">
                <a:solidFill>
                  <a:schemeClr val="tx1"/>
                </a:solidFill>
              </a:rPr>
              <a:t>rentistas</a:t>
            </a:r>
            <a:r>
              <a:rPr lang="pt-BR" dirty="0" smtClean="0">
                <a:solidFill>
                  <a:schemeClr val="tx1"/>
                </a:solidFill>
              </a:rPr>
              <a:t>) </a:t>
            </a:r>
          </a:p>
          <a:p>
            <a:pPr>
              <a:buNone/>
            </a:pPr>
            <a:endParaRPr lang="pt-BR" dirty="0" smtClean="0">
              <a:solidFill>
                <a:schemeClr val="tx1"/>
              </a:solidFill>
            </a:endParaRPr>
          </a:p>
          <a:p>
            <a:r>
              <a:rPr lang="pt-BR" dirty="0" smtClean="0">
                <a:solidFill>
                  <a:schemeClr val="tx1"/>
                </a:solidFill>
              </a:rPr>
              <a:t>Quase </a:t>
            </a:r>
            <a:r>
              <a:rPr lang="pt-BR" dirty="0">
                <a:solidFill>
                  <a:schemeClr val="tx1"/>
                </a:solidFill>
              </a:rPr>
              <a:t>1 trilhão de reais </a:t>
            </a:r>
            <a:r>
              <a:rPr lang="pt-BR" dirty="0" smtClean="0">
                <a:solidFill>
                  <a:schemeClr val="tx1"/>
                </a:solidFill>
              </a:rPr>
              <a:t>(R$978 bilhões) </a:t>
            </a:r>
            <a:r>
              <a:rPr lang="pt-BR" dirty="0">
                <a:solidFill>
                  <a:schemeClr val="tx1"/>
                </a:solidFill>
              </a:rPr>
              <a:t>do </a:t>
            </a:r>
            <a:r>
              <a:rPr lang="pt-BR" dirty="0" smtClean="0">
                <a:solidFill>
                  <a:schemeClr val="tx1"/>
                </a:solidFill>
              </a:rPr>
              <a:t>orçamento da União executado </a:t>
            </a:r>
            <a:r>
              <a:rPr lang="pt-BR" dirty="0">
                <a:solidFill>
                  <a:schemeClr val="tx1"/>
                </a:solidFill>
              </a:rPr>
              <a:t>em </a:t>
            </a:r>
            <a:r>
              <a:rPr lang="pt-BR" dirty="0" smtClean="0">
                <a:solidFill>
                  <a:schemeClr val="tx1"/>
                </a:solidFill>
              </a:rPr>
              <a:t>2014 foi destinado ao pagamento da dívida pública (45,11%); para </a:t>
            </a:r>
            <a:r>
              <a:rPr lang="pt-BR" dirty="0">
                <a:solidFill>
                  <a:schemeClr val="tx1"/>
                </a:solidFill>
              </a:rPr>
              <a:t>a saúde coube 3,98</a:t>
            </a:r>
            <a:r>
              <a:rPr lang="pt-BR" dirty="0" smtClean="0">
                <a:solidFill>
                  <a:schemeClr val="tx1"/>
                </a:solidFill>
              </a:rPr>
              <a:t>%.</a:t>
            </a:r>
            <a:endParaRPr lang="pt-BR" dirty="0">
              <a:solidFill>
                <a:schemeClr val="tx1"/>
              </a:solidFill>
            </a:endParaRPr>
          </a:p>
          <a:p>
            <a:endParaRPr lang="pt-BR" dirty="0" smtClean="0">
              <a:solidFill>
                <a:schemeClr val="tx1"/>
              </a:solidFill>
            </a:endParaRPr>
          </a:p>
          <a:p>
            <a:r>
              <a:rPr lang="pt-BR" dirty="0" smtClean="0">
                <a:solidFill>
                  <a:schemeClr val="tx1"/>
                </a:solidFill>
              </a:rPr>
              <a:t>Correspondem às parcelas informadas pelo governo a título de “juros” (R$170 bi) e “amortizações” (R$808 bi)                                              </a:t>
            </a:r>
            <a:r>
              <a:rPr lang="pt-BR" sz="1400" dirty="0" smtClean="0">
                <a:solidFill>
                  <a:schemeClr val="tx1"/>
                </a:solidFill>
              </a:rPr>
              <a:t>(12 </a:t>
            </a:r>
            <a:r>
              <a:rPr lang="pt-BR" sz="1400" dirty="0">
                <a:solidFill>
                  <a:schemeClr val="tx1"/>
                </a:solidFill>
              </a:rPr>
              <a:t>vezes o que foi destinado à educação, 11 vezes à</a:t>
            </a:r>
            <a:r>
              <a:rPr lang="pt-BR" sz="1400" dirty="0" smtClean="0">
                <a:solidFill>
                  <a:schemeClr val="tx1"/>
                </a:solidFill>
              </a:rPr>
              <a:t> </a:t>
            </a:r>
            <a:r>
              <a:rPr lang="pt-BR" sz="1400" dirty="0">
                <a:solidFill>
                  <a:schemeClr val="tx1"/>
                </a:solidFill>
              </a:rPr>
              <a:t>saúde</a:t>
            </a:r>
            <a:r>
              <a:rPr lang="pt-BR" sz="1400" dirty="0" smtClean="0">
                <a:solidFill>
                  <a:schemeClr val="tx1"/>
                </a:solidFill>
              </a:rPr>
              <a:t>, </a:t>
            </a:r>
            <a:r>
              <a:rPr lang="pt-BR" sz="1400" dirty="0">
                <a:solidFill>
                  <a:schemeClr val="tx1"/>
                </a:solidFill>
              </a:rPr>
              <a:t>mais que o dobro dos gastos com a Previdência </a:t>
            </a:r>
            <a:r>
              <a:rPr lang="pt-BR" sz="1400" dirty="0" smtClean="0">
                <a:solidFill>
                  <a:schemeClr val="tx1"/>
                </a:solidFill>
              </a:rPr>
              <a:t>Social).</a:t>
            </a:r>
            <a:r>
              <a:rPr lang="pt-BR" sz="1400" u="sng" dirty="0" smtClean="0">
                <a:solidFill>
                  <a:schemeClr val="tx1"/>
                </a:solidFill>
                <a:hlinkClick r:id="rId2"/>
              </a:rPr>
              <a:t> </a:t>
            </a:r>
            <a:r>
              <a:rPr lang="pt-BR" sz="1200" u="sng" dirty="0" smtClean="0">
                <a:solidFill>
                  <a:schemeClr val="tx1"/>
                </a:solidFill>
                <a:hlinkClick r:id="rId2"/>
              </a:rPr>
              <a:t>www.auditoriacidada.org.br</a:t>
            </a:r>
            <a:endParaRPr lang="pt-BR" sz="1200" u="sng" dirty="0" smtClean="0">
              <a:solidFill>
                <a:schemeClr val="tx1"/>
              </a:solidFill>
            </a:endParaRPr>
          </a:p>
          <a:p>
            <a:endParaRPr lang="pt-BR" u="sng" dirty="0" smtClean="0">
              <a:solidFill>
                <a:schemeClr val="tx1"/>
              </a:solidFill>
            </a:endParaRPr>
          </a:p>
          <a:p>
            <a:r>
              <a:rPr lang="pt-BR" dirty="0" smtClean="0">
                <a:solidFill>
                  <a:schemeClr val="tx1"/>
                </a:solidFill>
              </a:rPr>
              <a:t>Entre 2010-2014 o governo gastou só em </a:t>
            </a:r>
            <a:r>
              <a:rPr lang="pt-BR" u="sng" dirty="0" smtClean="0">
                <a:solidFill>
                  <a:schemeClr val="tx1"/>
                </a:solidFill>
              </a:rPr>
              <a:t>juros</a:t>
            </a:r>
            <a:r>
              <a:rPr lang="pt-BR" dirty="0" smtClean="0">
                <a:solidFill>
                  <a:schemeClr val="tx1"/>
                </a:solidFill>
              </a:rPr>
              <a:t> R$700 bilhões e com bolsa família R$103 bilhões </a:t>
            </a:r>
            <a:r>
              <a:rPr lang="pt-BR" sz="1200" dirty="0" smtClean="0">
                <a:solidFill>
                  <a:schemeClr val="tx1"/>
                </a:solidFill>
              </a:rPr>
              <a:t>(MORBACH, apud SCAFF, 2015)</a:t>
            </a:r>
            <a:r>
              <a:rPr lang="pt-BR" sz="1800" dirty="0" smtClean="0">
                <a:solidFill>
                  <a:schemeClr val="tx1"/>
                </a:solidFill>
              </a:rPr>
              <a:t>: </a:t>
            </a:r>
            <a:r>
              <a:rPr lang="pt-BR" sz="1800" dirty="0" smtClean="0">
                <a:solidFill>
                  <a:schemeClr val="tx1"/>
                </a:solidFill>
              </a:rPr>
              <a:t>                        </a:t>
            </a:r>
            <a:r>
              <a:rPr lang="pt-BR" sz="1800" b="1" i="1" dirty="0" smtClean="0">
                <a:solidFill>
                  <a:schemeClr val="tx1"/>
                </a:solidFill>
              </a:rPr>
              <a:t>  </a:t>
            </a:r>
            <a:r>
              <a:rPr lang="pt-BR" sz="1800" b="1" i="1" dirty="0" smtClean="0">
                <a:solidFill>
                  <a:schemeClr val="tx1"/>
                </a:solidFill>
              </a:rPr>
              <a:t>“bolsa </a:t>
            </a:r>
            <a:r>
              <a:rPr lang="pt-BR" sz="1800" b="1" i="1" dirty="0" err="1" smtClean="0">
                <a:solidFill>
                  <a:schemeClr val="tx1"/>
                </a:solidFill>
              </a:rPr>
              <a:t>rentista</a:t>
            </a:r>
            <a:r>
              <a:rPr lang="pt-BR" sz="1800" b="1" i="1" dirty="0" smtClean="0">
                <a:solidFill>
                  <a:schemeClr val="tx1"/>
                </a:solidFill>
              </a:rPr>
              <a:t>” é quase sete vezes maior que a dos “sem renda”.</a:t>
            </a:r>
          </a:p>
          <a:p>
            <a:endParaRPr lang="pt-BR" sz="1200" i="1" dirty="0"/>
          </a:p>
        </p:txBody>
      </p:sp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7" y="98607"/>
            <a:ext cx="720080" cy="473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092280" y="128725"/>
            <a:ext cx="1800200" cy="44305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15617" y="350252"/>
            <a:ext cx="7283152" cy="648072"/>
          </a:xfrm>
        </p:spPr>
        <p:txBody>
          <a:bodyPr>
            <a:normAutofit/>
          </a:bodyPr>
          <a:lstStyle/>
          <a:p>
            <a:r>
              <a:rPr lang="pt-BR" sz="3600" dirty="0" smtClean="0"/>
              <a:t>Conjuntura</a:t>
            </a:r>
            <a:endParaRPr lang="pt-BR" sz="36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914400" y="1700808"/>
            <a:ext cx="8229600" cy="4392488"/>
          </a:xfrm>
        </p:spPr>
        <p:txBody>
          <a:bodyPr>
            <a:normAutofit fontScale="25000" lnSpcReduction="20000"/>
          </a:bodyPr>
          <a:lstStyle/>
          <a:p>
            <a:r>
              <a:rPr lang="pt-BR" sz="8000" dirty="0" smtClean="0">
                <a:solidFill>
                  <a:schemeClr val="tx1"/>
                </a:solidFill>
              </a:rPr>
              <a:t>Aproveitando a crise de 2008, o capital realiza uma ofensiva na saúde na AL, Ásia e África (Europa e América do Norte) </a:t>
            </a:r>
            <a:r>
              <a:rPr lang="pt-BR" sz="4800" dirty="0" smtClean="0">
                <a:solidFill>
                  <a:schemeClr val="tx1"/>
                </a:solidFill>
              </a:rPr>
              <a:t>(</a:t>
            </a:r>
            <a:r>
              <a:rPr lang="pt-BR" sz="4800" dirty="0" err="1" smtClean="0">
                <a:solidFill>
                  <a:schemeClr val="tx1"/>
                </a:solidFill>
              </a:rPr>
              <a:t>Conill</a:t>
            </a:r>
            <a:r>
              <a:rPr lang="pt-BR" sz="4800" dirty="0" smtClean="0">
                <a:solidFill>
                  <a:schemeClr val="tx1"/>
                </a:solidFill>
              </a:rPr>
              <a:t>, 2014; </a:t>
            </a:r>
            <a:r>
              <a:rPr lang="pt-BR" sz="4800" dirty="0" err="1" smtClean="0">
                <a:solidFill>
                  <a:schemeClr val="tx1"/>
                </a:solidFill>
              </a:rPr>
              <a:t>Giovalella</a:t>
            </a:r>
            <a:r>
              <a:rPr lang="pt-BR" sz="4800" dirty="0" smtClean="0">
                <a:solidFill>
                  <a:schemeClr val="tx1"/>
                </a:solidFill>
              </a:rPr>
              <a:t> e </a:t>
            </a:r>
            <a:r>
              <a:rPr lang="pt-BR" sz="4800" dirty="0" err="1" smtClean="0">
                <a:solidFill>
                  <a:schemeClr val="tx1"/>
                </a:solidFill>
              </a:rPr>
              <a:t>Stegmüller</a:t>
            </a:r>
            <a:r>
              <a:rPr lang="pt-BR" sz="4800" dirty="0" smtClean="0">
                <a:solidFill>
                  <a:schemeClr val="tx1"/>
                </a:solidFill>
              </a:rPr>
              <a:t>, 2014).  </a:t>
            </a:r>
          </a:p>
          <a:p>
            <a:endParaRPr lang="pt-BR" sz="8000" dirty="0" smtClean="0">
              <a:solidFill>
                <a:schemeClr val="tx1"/>
              </a:solidFill>
            </a:endParaRPr>
          </a:p>
          <a:p>
            <a:r>
              <a:rPr lang="pt-BR" sz="8000" dirty="0" smtClean="0">
                <a:solidFill>
                  <a:schemeClr val="tx1"/>
                </a:solidFill>
              </a:rPr>
              <a:t>Não deve escamotear determinantes históricos e estruturais, nem a </a:t>
            </a:r>
            <a:r>
              <a:rPr lang="pt-BR" sz="8000" b="1" dirty="0" smtClean="0">
                <a:solidFill>
                  <a:schemeClr val="tx1"/>
                </a:solidFill>
              </a:rPr>
              <a:t>crise do SUS</a:t>
            </a:r>
            <a:r>
              <a:rPr lang="pt-BR" sz="8000" dirty="0" smtClean="0">
                <a:solidFill>
                  <a:schemeClr val="tx1"/>
                </a:solidFill>
              </a:rPr>
              <a:t>, desde a Constituição (subfinanciamento, gestão, trabalhadores de saúde). </a:t>
            </a:r>
          </a:p>
          <a:p>
            <a:endParaRPr lang="pt-BR" sz="8000" dirty="0">
              <a:solidFill>
                <a:schemeClr val="tx1"/>
              </a:solidFill>
            </a:endParaRPr>
          </a:p>
          <a:p>
            <a:r>
              <a:rPr lang="pt-BR" sz="8000" dirty="0" smtClean="0">
                <a:solidFill>
                  <a:schemeClr val="tx1"/>
                </a:solidFill>
              </a:rPr>
              <a:t>Antecede às crises econômica e política </a:t>
            </a:r>
            <a:r>
              <a:rPr lang="pt-BR" sz="8000" dirty="0" smtClean="0">
                <a:solidFill>
                  <a:schemeClr val="tx1"/>
                </a:solidFill>
              </a:rPr>
              <a:t>atuais.</a:t>
            </a:r>
            <a:endParaRPr lang="pt-BR" sz="8000" dirty="0" smtClean="0">
              <a:solidFill>
                <a:schemeClr val="tx1"/>
              </a:solidFill>
            </a:endParaRPr>
          </a:p>
          <a:p>
            <a:endParaRPr lang="pt-BR" sz="8000" dirty="0">
              <a:solidFill>
                <a:schemeClr val="tx1"/>
              </a:solidFill>
            </a:endParaRPr>
          </a:p>
          <a:p>
            <a:r>
              <a:rPr lang="pt-BR" sz="8000" dirty="0" smtClean="0">
                <a:solidFill>
                  <a:schemeClr val="tx1"/>
                </a:solidFill>
              </a:rPr>
              <a:t>Forças sociais e políticas que formularam a RSB e o SUS acumularam derrotas no período pós-constituinte. </a:t>
            </a:r>
          </a:p>
          <a:p>
            <a:endParaRPr lang="pt-BR" sz="8000" dirty="0">
              <a:solidFill>
                <a:schemeClr val="tx1"/>
              </a:solidFill>
            </a:endParaRPr>
          </a:p>
          <a:p>
            <a:r>
              <a:rPr lang="pt-BR" sz="8000" dirty="0" smtClean="0">
                <a:solidFill>
                  <a:schemeClr val="tx1"/>
                </a:solidFill>
              </a:rPr>
              <a:t>Movimento sanitário, mesmo mobilizando sujeitos sociais em defesa do SUS, tem bases de apoio insuficientes (não conquistou trabalhadores, classe média e setores populares). </a:t>
            </a:r>
          </a:p>
          <a:p>
            <a:endParaRPr lang="pt-BR" dirty="0"/>
          </a:p>
        </p:txBody>
      </p:sp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7" y="98607"/>
            <a:ext cx="720080" cy="473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092280" y="128725"/>
            <a:ext cx="1800200" cy="44305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27706" y="335193"/>
            <a:ext cx="7283152" cy="1008112"/>
          </a:xfrm>
        </p:spPr>
        <p:txBody>
          <a:bodyPr>
            <a:normAutofit fontScale="90000"/>
          </a:bodyPr>
          <a:lstStyle/>
          <a:p>
            <a:r>
              <a:rPr lang="pt-BR" sz="3200" dirty="0" smtClean="0"/>
              <a:t>Ameaças: 7 ataques recentes contra o SUS</a:t>
            </a:r>
            <a:endParaRPr lang="pt-BR" sz="32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971600" y="1916832"/>
            <a:ext cx="8229600" cy="4713387"/>
          </a:xfrm>
        </p:spPr>
        <p:txBody>
          <a:bodyPr>
            <a:noAutofit/>
          </a:bodyPr>
          <a:lstStyle/>
          <a:p>
            <a:pPr marL="514350" indent="-514350">
              <a:buNone/>
            </a:pPr>
            <a:r>
              <a:rPr lang="pt-BR" sz="2400" dirty="0" smtClean="0"/>
              <a:t>1. </a:t>
            </a:r>
            <a:r>
              <a:rPr lang="pt-BR" sz="2000" dirty="0" smtClean="0">
                <a:solidFill>
                  <a:schemeClr val="tx1"/>
                </a:solidFill>
              </a:rPr>
              <a:t>Rejeição da Emenda Popular </a:t>
            </a:r>
            <a:r>
              <a:rPr lang="pt-BR" sz="2000" i="1" dirty="0" smtClean="0">
                <a:solidFill>
                  <a:schemeClr val="tx1"/>
                </a:solidFill>
              </a:rPr>
              <a:t>Saúde + 10                                                        </a:t>
            </a:r>
            <a:r>
              <a:rPr lang="pt-BR" sz="1400" dirty="0" smtClean="0">
                <a:solidFill>
                  <a:schemeClr val="tx1"/>
                </a:solidFill>
              </a:rPr>
              <a:t>(PLP No. 123/2012)</a:t>
            </a:r>
          </a:p>
          <a:p>
            <a:pPr marL="514350" indent="-514350">
              <a:buNone/>
            </a:pPr>
            <a:r>
              <a:rPr lang="pt-BR" sz="2000" dirty="0" smtClean="0">
                <a:solidFill>
                  <a:schemeClr val="tx1"/>
                </a:solidFill>
              </a:rPr>
              <a:t>2. Abertura da saúde ao capital estrangeiro                                        </a:t>
            </a:r>
            <a:r>
              <a:rPr lang="pt-BR" sz="1400" dirty="0" smtClean="0">
                <a:solidFill>
                  <a:schemeClr val="tx1"/>
                </a:solidFill>
              </a:rPr>
              <a:t>(Projeto de Lei de Conversão No. 16 da MP 656/14, atual Lei 13019/14)</a:t>
            </a:r>
          </a:p>
          <a:p>
            <a:pPr marL="514350" indent="-514350">
              <a:buNone/>
            </a:pPr>
            <a:r>
              <a:rPr lang="pt-BR" sz="2000" dirty="0" smtClean="0">
                <a:solidFill>
                  <a:schemeClr val="tx1"/>
                </a:solidFill>
              </a:rPr>
              <a:t>3. Orçamento impositivo                                                                       </a:t>
            </a:r>
            <a:r>
              <a:rPr lang="pt-BR" sz="1400" dirty="0" smtClean="0">
                <a:solidFill>
                  <a:schemeClr val="tx1"/>
                </a:solidFill>
              </a:rPr>
              <a:t>(15% das receitas correntes líquidas para a saúde - EC-86/15)</a:t>
            </a:r>
          </a:p>
          <a:p>
            <a:pPr marL="514350" indent="-514350">
              <a:buNone/>
            </a:pPr>
            <a:r>
              <a:rPr lang="pt-BR" sz="2000" dirty="0" smtClean="0">
                <a:solidFill>
                  <a:schemeClr val="tx1"/>
                </a:solidFill>
              </a:rPr>
              <a:t>4. Obrigatoriedade de planos de saúde para empregados       (PEC 451/14)</a:t>
            </a:r>
          </a:p>
          <a:p>
            <a:pPr marL="514350" indent="-514350">
              <a:buNone/>
            </a:pPr>
            <a:r>
              <a:rPr lang="pt-BR" sz="2000" dirty="0" smtClean="0">
                <a:solidFill>
                  <a:schemeClr val="tx1"/>
                </a:solidFill>
              </a:rPr>
              <a:t>5. Projeto de Lei das Terceirizações                                                          </a:t>
            </a:r>
            <a:r>
              <a:rPr lang="pt-BR" sz="1400" dirty="0" smtClean="0">
                <a:solidFill>
                  <a:schemeClr val="tx1"/>
                </a:solidFill>
              </a:rPr>
              <a:t>(PL 4.330, aprovado na Câmara e enviado ao Senado)</a:t>
            </a:r>
          </a:p>
          <a:p>
            <a:pPr marL="514350" indent="-514350">
              <a:buNone/>
            </a:pPr>
            <a:r>
              <a:rPr lang="pt-BR" sz="2000" dirty="0" smtClean="0">
                <a:solidFill>
                  <a:schemeClr val="tx1"/>
                </a:solidFill>
              </a:rPr>
              <a:t>6. Reconhecimento da constitucionalidade das </a:t>
            </a:r>
            <a:r>
              <a:rPr lang="pt-BR" sz="2000" dirty="0" err="1" smtClean="0">
                <a:solidFill>
                  <a:schemeClr val="tx1"/>
                </a:solidFill>
              </a:rPr>
              <a:t>OSs</a:t>
            </a:r>
            <a:endParaRPr lang="pt-BR" sz="2000" dirty="0" smtClean="0">
              <a:solidFill>
                <a:schemeClr val="tx1"/>
              </a:solidFill>
            </a:endParaRPr>
          </a:p>
          <a:p>
            <a:pPr marL="514350" indent="-514350">
              <a:buNone/>
            </a:pPr>
            <a:r>
              <a:rPr lang="pt-BR" sz="2000" dirty="0" smtClean="0">
                <a:solidFill>
                  <a:schemeClr val="tx1"/>
                </a:solidFill>
              </a:rPr>
              <a:t>7. </a:t>
            </a:r>
            <a:r>
              <a:rPr lang="pt-BR" sz="2000" dirty="0" smtClean="0">
                <a:solidFill>
                  <a:schemeClr val="tx1"/>
                </a:solidFill>
              </a:rPr>
              <a:t>Comprometimento </a:t>
            </a:r>
            <a:r>
              <a:rPr lang="pt-BR" sz="2000" dirty="0" smtClean="0">
                <a:solidFill>
                  <a:schemeClr val="tx1"/>
                </a:solidFill>
              </a:rPr>
              <a:t>do governo com a proposta de </a:t>
            </a:r>
            <a:r>
              <a:rPr lang="pt-BR" sz="2000" i="1" dirty="0" smtClean="0">
                <a:solidFill>
                  <a:schemeClr val="tx1"/>
                </a:solidFill>
              </a:rPr>
              <a:t>Cobertura Universal em Saúde.</a:t>
            </a:r>
          </a:p>
          <a:p>
            <a:pPr marL="514350" indent="-514350">
              <a:buNone/>
            </a:pPr>
            <a:endParaRPr lang="pt-BR" sz="2400" dirty="0"/>
          </a:p>
        </p:txBody>
      </p:sp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7" y="98607"/>
            <a:ext cx="720080" cy="473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092280" y="128725"/>
            <a:ext cx="1800200" cy="44305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99592" y="476672"/>
            <a:ext cx="7346777" cy="1280890"/>
          </a:xfrm>
        </p:spPr>
        <p:txBody>
          <a:bodyPr>
            <a:noAutofit/>
          </a:bodyPr>
          <a:lstStyle/>
          <a:p>
            <a:r>
              <a:rPr lang="pt-BR" sz="3600" dirty="0"/>
              <a:t> </a:t>
            </a:r>
            <a:r>
              <a:rPr lang="pt-BR" sz="2900" dirty="0"/>
              <a:t>Está em curso uma subversão do direito constitucional da saúde                                                  </a:t>
            </a:r>
            <a:r>
              <a:rPr lang="pt-BR" sz="1200" dirty="0" smtClean="0"/>
              <a:t>(ABRASCO; ABRES; AMPASA; APSP; CEBES; IDISA; REDE UNIDA; SBB, 2015)</a:t>
            </a:r>
            <a:endParaRPr lang="pt-BR" sz="12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115617" y="2470666"/>
            <a:ext cx="7202759" cy="3744416"/>
          </a:xfrm>
        </p:spPr>
        <p:txBody>
          <a:bodyPr>
            <a:normAutofit fontScale="25000" lnSpcReduction="20000"/>
          </a:bodyPr>
          <a:lstStyle/>
          <a:p>
            <a:endParaRPr lang="pt-BR" dirty="0" smtClean="0"/>
          </a:p>
          <a:p>
            <a:r>
              <a:rPr lang="pt-BR" sz="9600" dirty="0" smtClean="0">
                <a:solidFill>
                  <a:schemeClr val="tx1"/>
                </a:solidFill>
              </a:rPr>
              <a:t>Esta conjuntura tem imposto um conjunto de derrotas ao SUS, mas algo se move...</a:t>
            </a:r>
          </a:p>
          <a:p>
            <a:endParaRPr lang="pt-BR" sz="9600" i="1" dirty="0" smtClean="0">
              <a:solidFill>
                <a:schemeClr val="tx1"/>
              </a:solidFill>
            </a:endParaRPr>
          </a:p>
          <a:p>
            <a:r>
              <a:rPr lang="pt-BR" sz="9600" i="1" dirty="0" smtClean="0">
                <a:solidFill>
                  <a:schemeClr val="tx1"/>
                </a:solidFill>
              </a:rPr>
              <a:t>A </a:t>
            </a:r>
            <a:r>
              <a:rPr lang="pt-BR" sz="9600" i="1" dirty="0">
                <a:solidFill>
                  <a:schemeClr val="tx1"/>
                </a:solidFill>
              </a:rPr>
              <a:t>quem interessa fragmentar os usuários do SUS, subfinanciar o sistema, abrir a assistência médica ao capital estrangeiro, tudo numa só tacada, sem diálogo com seus usuários, os movimentos populares de saúde, os estudiosos e os pesquisadores da Saúde Coletiva, os conselhos de saúde, os trabalhadores do SUS</a:t>
            </a:r>
            <a:r>
              <a:rPr lang="pt-BR" sz="9600" i="1" dirty="0" smtClean="0">
                <a:solidFill>
                  <a:schemeClr val="tx1"/>
                </a:solidFill>
              </a:rPr>
              <a:t>?                                       </a:t>
            </a:r>
            <a:r>
              <a:rPr lang="pt-BR" sz="4800" dirty="0" smtClean="0">
                <a:solidFill>
                  <a:schemeClr val="tx1"/>
                </a:solidFill>
              </a:rPr>
              <a:t>(ABRASCO; ABRES; AMPASA; APSP; CEBES; IDISA; REDE UNIDA; SBB, 2015)</a:t>
            </a:r>
            <a:endParaRPr lang="pt-BR" sz="4800" dirty="0">
              <a:solidFill>
                <a:schemeClr val="tx1"/>
              </a:solidFill>
            </a:endParaRPr>
          </a:p>
          <a:p>
            <a:endParaRPr lang="pt-BR" sz="9600" dirty="0"/>
          </a:p>
        </p:txBody>
      </p:sp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7" y="98607"/>
            <a:ext cx="720080" cy="473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092280" y="128725"/>
            <a:ext cx="1800200" cy="44305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87624" y="295014"/>
            <a:ext cx="7211144" cy="792088"/>
          </a:xfrm>
        </p:spPr>
        <p:txBody>
          <a:bodyPr>
            <a:normAutofit/>
          </a:bodyPr>
          <a:lstStyle/>
          <a:p>
            <a:r>
              <a:rPr lang="pt-BR" sz="3600" dirty="0" smtClean="0"/>
              <a:t>Possíveis respostas</a:t>
            </a:r>
            <a:endParaRPr lang="pt-BR" sz="36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115617" y="1844824"/>
            <a:ext cx="8229600" cy="4032448"/>
          </a:xfrm>
        </p:spPr>
        <p:txBody>
          <a:bodyPr>
            <a:noAutofit/>
          </a:bodyPr>
          <a:lstStyle/>
          <a:p>
            <a:r>
              <a:rPr lang="pt-BR" sz="2000" dirty="0">
                <a:solidFill>
                  <a:schemeClr val="tx1"/>
                </a:solidFill>
              </a:rPr>
              <a:t>Certamente não é apenas </a:t>
            </a:r>
            <a:r>
              <a:rPr lang="pt-BR" sz="2000" dirty="0" smtClean="0">
                <a:solidFill>
                  <a:schemeClr val="tx1"/>
                </a:solidFill>
              </a:rPr>
              <a:t>um conhecido deputado nefasto</a:t>
            </a:r>
          </a:p>
          <a:p>
            <a:endParaRPr lang="pt-BR" sz="2000" dirty="0">
              <a:solidFill>
                <a:schemeClr val="tx1"/>
              </a:solidFill>
            </a:endParaRPr>
          </a:p>
          <a:p>
            <a:r>
              <a:rPr lang="pt-BR" sz="2000" dirty="0" smtClean="0">
                <a:solidFill>
                  <a:schemeClr val="tx1"/>
                </a:solidFill>
              </a:rPr>
              <a:t>Operadoras </a:t>
            </a:r>
            <a:r>
              <a:rPr lang="pt-BR" sz="2000" dirty="0">
                <a:solidFill>
                  <a:schemeClr val="tx1"/>
                </a:solidFill>
              </a:rPr>
              <a:t>de </a:t>
            </a:r>
            <a:r>
              <a:rPr lang="pt-BR" sz="2000" dirty="0" smtClean="0">
                <a:solidFill>
                  <a:schemeClr val="tx1"/>
                </a:solidFill>
              </a:rPr>
              <a:t>planos </a:t>
            </a:r>
            <a:r>
              <a:rPr lang="pt-BR" sz="2000" dirty="0">
                <a:solidFill>
                  <a:schemeClr val="tx1"/>
                </a:solidFill>
              </a:rPr>
              <a:t>de saúde que financiaram as campanhas das eleições de </a:t>
            </a:r>
            <a:r>
              <a:rPr lang="pt-BR" sz="2000" dirty="0" smtClean="0">
                <a:solidFill>
                  <a:schemeClr val="tx1"/>
                </a:solidFill>
              </a:rPr>
              <a:t>2010 e 2014.</a:t>
            </a:r>
          </a:p>
          <a:p>
            <a:endParaRPr lang="pt-BR" sz="2000" dirty="0">
              <a:solidFill>
                <a:schemeClr val="tx1"/>
              </a:solidFill>
            </a:endParaRPr>
          </a:p>
          <a:p>
            <a:r>
              <a:rPr lang="pt-BR" sz="2000" dirty="0" smtClean="0">
                <a:solidFill>
                  <a:schemeClr val="tx1"/>
                </a:solidFill>
              </a:rPr>
              <a:t>Especialmente a vinculada </a:t>
            </a:r>
            <a:r>
              <a:rPr lang="pt-BR" sz="2000" dirty="0">
                <a:solidFill>
                  <a:schemeClr val="tx1"/>
                </a:solidFill>
              </a:rPr>
              <a:t>a </a:t>
            </a:r>
            <a:r>
              <a:rPr lang="pt-BR" sz="2000" dirty="0" smtClean="0">
                <a:solidFill>
                  <a:schemeClr val="tx1"/>
                </a:solidFill>
              </a:rPr>
              <a:t>um banco </a:t>
            </a:r>
            <a:r>
              <a:rPr lang="pt-BR" sz="2000" dirty="0">
                <a:solidFill>
                  <a:schemeClr val="tx1"/>
                </a:solidFill>
              </a:rPr>
              <a:t>que tem </a:t>
            </a:r>
            <a:r>
              <a:rPr lang="pt-BR" sz="2000" i="1" dirty="0">
                <a:solidFill>
                  <a:schemeClr val="tx1"/>
                </a:solidFill>
              </a:rPr>
              <a:t>“presença” </a:t>
            </a:r>
            <a:r>
              <a:rPr lang="pt-BR" sz="2000" dirty="0" smtClean="0">
                <a:solidFill>
                  <a:schemeClr val="tx1"/>
                </a:solidFill>
              </a:rPr>
              <a:t>em muitos municípios e </a:t>
            </a:r>
            <a:r>
              <a:rPr lang="pt-BR" sz="2000" dirty="0">
                <a:solidFill>
                  <a:schemeClr val="tx1"/>
                </a:solidFill>
              </a:rPr>
              <a:t>na área </a:t>
            </a:r>
            <a:r>
              <a:rPr lang="pt-BR" sz="2000" dirty="0" smtClean="0">
                <a:solidFill>
                  <a:schemeClr val="tx1"/>
                </a:solidFill>
              </a:rPr>
              <a:t>econômica.</a:t>
            </a:r>
          </a:p>
          <a:p>
            <a:endParaRPr lang="pt-BR" sz="2000" dirty="0">
              <a:solidFill>
                <a:schemeClr val="tx1"/>
              </a:solidFill>
            </a:endParaRPr>
          </a:p>
          <a:p>
            <a:r>
              <a:rPr lang="pt-BR" sz="2000" i="1" dirty="0" smtClean="0">
                <a:solidFill>
                  <a:schemeClr val="tx1"/>
                </a:solidFill>
              </a:rPr>
              <a:t>“Presença” </a:t>
            </a:r>
            <a:r>
              <a:rPr lang="pt-BR" sz="2000" dirty="0" smtClean="0">
                <a:solidFill>
                  <a:schemeClr val="tx1"/>
                </a:solidFill>
              </a:rPr>
              <a:t>que</a:t>
            </a:r>
            <a:r>
              <a:rPr lang="pt-BR" sz="2000" i="1" dirty="0" smtClean="0">
                <a:solidFill>
                  <a:schemeClr val="tx1"/>
                </a:solidFill>
              </a:rPr>
              <a:t> </a:t>
            </a:r>
            <a:r>
              <a:rPr lang="pt-BR" sz="2000" dirty="0" smtClean="0">
                <a:solidFill>
                  <a:schemeClr val="tx1"/>
                </a:solidFill>
              </a:rPr>
              <a:t>deixa no SUS as marcas do </a:t>
            </a:r>
            <a:r>
              <a:rPr lang="pt-BR" sz="2000" dirty="0">
                <a:solidFill>
                  <a:schemeClr val="tx1"/>
                </a:solidFill>
              </a:rPr>
              <a:t>ajuste e </a:t>
            </a:r>
            <a:r>
              <a:rPr lang="pt-BR" sz="2000" dirty="0" smtClean="0">
                <a:solidFill>
                  <a:schemeClr val="tx1"/>
                </a:solidFill>
              </a:rPr>
              <a:t>do </a:t>
            </a:r>
            <a:r>
              <a:rPr lang="pt-BR" sz="2000" dirty="0">
                <a:solidFill>
                  <a:schemeClr val="tx1"/>
                </a:solidFill>
              </a:rPr>
              <a:t>contingenciamento de </a:t>
            </a:r>
            <a:r>
              <a:rPr lang="pt-BR" sz="2000" dirty="0" smtClean="0">
                <a:solidFill>
                  <a:schemeClr val="tx1"/>
                </a:solidFill>
              </a:rPr>
              <a:t>recursos</a:t>
            </a:r>
            <a:r>
              <a:rPr lang="pt-BR" dirty="0" smtClean="0">
                <a:solidFill>
                  <a:schemeClr val="tx1"/>
                </a:solidFill>
              </a:rPr>
              <a:t>.</a:t>
            </a:r>
            <a:endParaRPr lang="pt-BR" sz="2000" i="1" dirty="0" smtClean="0">
              <a:solidFill>
                <a:schemeClr val="tx1"/>
              </a:solidFill>
            </a:endParaRPr>
          </a:p>
          <a:p>
            <a:endParaRPr lang="pt-BR" sz="2400" dirty="0">
              <a:solidFill>
                <a:schemeClr val="tx1"/>
              </a:solidFill>
            </a:endParaRPr>
          </a:p>
          <a:p>
            <a:r>
              <a:rPr lang="pt-BR" sz="2000" b="1" dirty="0" smtClean="0">
                <a:solidFill>
                  <a:schemeClr val="tx1"/>
                </a:solidFill>
              </a:rPr>
              <a:t>Capital </a:t>
            </a:r>
            <a:r>
              <a:rPr lang="pt-BR" sz="2000" b="1" dirty="0">
                <a:solidFill>
                  <a:schemeClr val="tx1"/>
                </a:solidFill>
              </a:rPr>
              <a:t>financeiro </a:t>
            </a:r>
            <a:r>
              <a:rPr lang="pt-BR" sz="2000" dirty="0" smtClean="0">
                <a:solidFill>
                  <a:schemeClr val="tx1"/>
                </a:solidFill>
              </a:rPr>
              <a:t>que determina, </a:t>
            </a:r>
            <a:r>
              <a:rPr lang="pt-BR" sz="2000" dirty="0">
                <a:solidFill>
                  <a:schemeClr val="tx1"/>
                </a:solidFill>
              </a:rPr>
              <a:t>direta e indiretamente, as políticas </a:t>
            </a:r>
            <a:r>
              <a:rPr lang="pt-BR" sz="2000" dirty="0" smtClean="0">
                <a:solidFill>
                  <a:schemeClr val="tx1"/>
                </a:solidFill>
              </a:rPr>
              <a:t>públicas no Brasil </a:t>
            </a:r>
            <a:r>
              <a:rPr lang="pt-BR" sz="2000" dirty="0">
                <a:solidFill>
                  <a:schemeClr val="tx1"/>
                </a:solidFill>
              </a:rPr>
              <a:t>e no </a:t>
            </a:r>
            <a:r>
              <a:rPr lang="pt-BR" sz="2000" dirty="0" smtClean="0">
                <a:solidFill>
                  <a:schemeClr val="tx1"/>
                </a:solidFill>
              </a:rPr>
              <a:t>mundo.</a:t>
            </a:r>
            <a:endParaRPr lang="pt-BR" sz="2000" dirty="0">
              <a:solidFill>
                <a:schemeClr val="tx1"/>
              </a:solidFill>
            </a:endParaRPr>
          </a:p>
        </p:txBody>
      </p:sp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7" y="98607"/>
            <a:ext cx="720080" cy="473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092280" y="128725"/>
            <a:ext cx="1800200" cy="44305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71600" y="357166"/>
            <a:ext cx="7355160" cy="624973"/>
          </a:xfrm>
        </p:spPr>
        <p:txBody>
          <a:bodyPr>
            <a:normAutofit/>
          </a:bodyPr>
          <a:lstStyle/>
          <a:p>
            <a:r>
              <a:rPr lang="pt-BR" sz="3000" dirty="0" smtClean="0"/>
              <a:t>O Estado brasileiro contra o SUS</a:t>
            </a:r>
            <a:endParaRPr lang="pt-BR" sz="30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115617" y="2204864"/>
            <a:ext cx="8229600" cy="4176464"/>
          </a:xfrm>
        </p:spPr>
        <p:txBody>
          <a:bodyPr>
            <a:normAutofit fontScale="25000" lnSpcReduction="20000"/>
          </a:bodyPr>
          <a:lstStyle/>
          <a:p>
            <a:r>
              <a:rPr lang="pt-BR" sz="8000" dirty="0" smtClean="0">
                <a:solidFill>
                  <a:schemeClr val="tx1"/>
                </a:solidFill>
              </a:rPr>
              <a:t>Até 2007</a:t>
            </a:r>
            <a:r>
              <a:rPr lang="pt-BR" sz="8000" dirty="0" smtClean="0">
                <a:solidFill>
                  <a:schemeClr val="tx1"/>
                </a:solidFill>
              </a:rPr>
              <a:t>, quando o Congresso extinguiu a </a:t>
            </a:r>
            <a:r>
              <a:rPr lang="pt-BR" sz="8000" dirty="0" smtClean="0">
                <a:solidFill>
                  <a:schemeClr val="tx1"/>
                </a:solidFill>
              </a:rPr>
              <a:t>CPMF, as </a:t>
            </a:r>
            <a:r>
              <a:rPr lang="pt-BR" sz="8000" dirty="0">
                <a:solidFill>
                  <a:schemeClr val="tx1"/>
                </a:solidFill>
              </a:rPr>
              <a:t>medidas contra o SUS limitavam-se ao </a:t>
            </a:r>
            <a:r>
              <a:rPr lang="pt-BR" sz="8000" b="1" dirty="0" smtClean="0">
                <a:solidFill>
                  <a:schemeClr val="tx1"/>
                </a:solidFill>
              </a:rPr>
              <a:t>Executivo</a:t>
            </a:r>
            <a:r>
              <a:rPr lang="pt-BR" sz="8000" dirty="0" smtClean="0">
                <a:solidFill>
                  <a:schemeClr val="tx1"/>
                </a:solidFill>
              </a:rPr>
              <a:t>. </a:t>
            </a:r>
            <a:endParaRPr lang="pt-BR" sz="8000" dirty="0">
              <a:solidFill>
                <a:schemeClr val="tx1"/>
              </a:solidFill>
            </a:endParaRPr>
          </a:p>
          <a:p>
            <a:endParaRPr lang="pt-BR" sz="8000" dirty="0" smtClean="0">
              <a:solidFill>
                <a:schemeClr val="tx1"/>
              </a:solidFill>
            </a:endParaRPr>
          </a:p>
          <a:p>
            <a:r>
              <a:rPr lang="pt-BR" sz="8000" b="1" dirty="0" smtClean="0">
                <a:solidFill>
                  <a:schemeClr val="tx1"/>
                </a:solidFill>
              </a:rPr>
              <a:t>Executivo</a:t>
            </a:r>
            <a:r>
              <a:rPr lang="pt-BR" sz="8000" dirty="0" smtClean="0">
                <a:solidFill>
                  <a:schemeClr val="tx1"/>
                </a:solidFill>
              </a:rPr>
              <a:t> </a:t>
            </a:r>
            <a:r>
              <a:rPr lang="pt-BR" sz="8000" dirty="0">
                <a:solidFill>
                  <a:schemeClr val="tx1"/>
                </a:solidFill>
              </a:rPr>
              <a:t>e </a:t>
            </a:r>
            <a:r>
              <a:rPr lang="pt-BR" sz="8000" b="1" dirty="0" smtClean="0">
                <a:solidFill>
                  <a:schemeClr val="tx1"/>
                </a:solidFill>
              </a:rPr>
              <a:t>Legislativo</a:t>
            </a:r>
            <a:r>
              <a:rPr lang="pt-BR" sz="8000" dirty="0" smtClean="0">
                <a:solidFill>
                  <a:schemeClr val="tx1"/>
                </a:solidFill>
              </a:rPr>
              <a:t> rejeitaram </a:t>
            </a:r>
            <a:r>
              <a:rPr lang="pt-BR" sz="8000" dirty="0">
                <a:solidFill>
                  <a:schemeClr val="tx1"/>
                </a:solidFill>
              </a:rPr>
              <a:t>a proposta </a:t>
            </a:r>
            <a:r>
              <a:rPr lang="pt-BR" sz="8000" dirty="0" smtClean="0">
                <a:solidFill>
                  <a:schemeClr val="tx1"/>
                </a:solidFill>
              </a:rPr>
              <a:t>de </a:t>
            </a:r>
            <a:r>
              <a:rPr lang="pt-BR" sz="8000" dirty="0">
                <a:solidFill>
                  <a:schemeClr val="tx1"/>
                </a:solidFill>
              </a:rPr>
              <a:t>10% </a:t>
            </a:r>
            <a:r>
              <a:rPr lang="pt-BR" sz="8000" dirty="0" smtClean="0">
                <a:solidFill>
                  <a:schemeClr val="tx1"/>
                </a:solidFill>
              </a:rPr>
              <a:t>das receitas brutas </a:t>
            </a:r>
            <a:r>
              <a:rPr lang="pt-BR" sz="8000" dirty="0">
                <a:solidFill>
                  <a:schemeClr val="tx1"/>
                </a:solidFill>
              </a:rPr>
              <a:t>da União para a saúde</a:t>
            </a:r>
            <a:r>
              <a:rPr lang="pt-BR" sz="8000" dirty="0" smtClean="0">
                <a:solidFill>
                  <a:schemeClr val="tx1"/>
                </a:solidFill>
              </a:rPr>
              <a:t>.</a:t>
            </a:r>
          </a:p>
          <a:p>
            <a:endParaRPr lang="pt-BR" sz="8000" dirty="0" smtClean="0">
              <a:solidFill>
                <a:schemeClr val="tx1"/>
              </a:solidFill>
            </a:endParaRPr>
          </a:p>
          <a:p>
            <a:r>
              <a:rPr lang="pt-BR" sz="8000" dirty="0" smtClean="0">
                <a:solidFill>
                  <a:schemeClr val="tx1"/>
                </a:solidFill>
              </a:rPr>
              <a:t>Juntos comprometeram a </a:t>
            </a:r>
            <a:r>
              <a:rPr lang="pt-BR" sz="8000" i="1" dirty="0" smtClean="0">
                <a:solidFill>
                  <a:schemeClr val="tx1"/>
                </a:solidFill>
              </a:rPr>
              <a:t>sustentabilidade econômica </a:t>
            </a:r>
            <a:r>
              <a:rPr lang="pt-BR" sz="8000" dirty="0" smtClean="0">
                <a:solidFill>
                  <a:schemeClr val="tx1"/>
                </a:solidFill>
              </a:rPr>
              <a:t>do SUS e permitiram a abertura da saúde ao capital </a:t>
            </a:r>
            <a:r>
              <a:rPr lang="pt-BR" sz="8000" dirty="0" smtClean="0">
                <a:solidFill>
                  <a:schemeClr val="tx1"/>
                </a:solidFill>
              </a:rPr>
              <a:t>estrangeiro</a:t>
            </a:r>
            <a:r>
              <a:rPr lang="pt-BR" sz="8000" dirty="0" smtClean="0">
                <a:solidFill>
                  <a:schemeClr val="tx1"/>
                </a:solidFill>
              </a:rPr>
              <a:t> </a:t>
            </a:r>
            <a:r>
              <a:rPr lang="pt-BR" sz="4800" dirty="0" smtClean="0">
                <a:solidFill>
                  <a:schemeClr val="tx1"/>
                </a:solidFill>
              </a:rPr>
              <a:t>(</a:t>
            </a:r>
            <a:r>
              <a:rPr lang="pt-BR" sz="4800" dirty="0" err="1" smtClean="0">
                <a:solidFill>
                  <a:schemeClr val="tx1"/>
                </a:solidFill>
              </a:rPr>
              <a:t>Scheffer</a:t>
            </a:r>
            <a:r>
              <a:rPr lang="pt-BR" sz="4800" dirty="0" smtClean="0">
                <a:solidFill>
                  <a:schemeClr val="tx1"/>
                </a:solidFill>
              </a:rPr>
              <a:t>, 2015)</a:t>
            </a:r>
            <a:endParaRPr lang="pt-BR" sz="4800" dirty="0" smtClean="0">
              <a:solidFill>
                <a:schemeClr val="tx1"/>
              </a:solidFill>
            </a:endParaRPr>
          </a:p>
          <a:p>
            <a:endParaRPr lang="pt-BR" sz="8000" dirty="0">
              <a:solidFill>
                <a:schemeClr val="tx1"/>
              </a:solidFill>
            </a:endParaRPr>
          </a:p>
          <a:p>
            <a:r>
              <a:rPr lang="pt-BR" sz="8000" dirty="0" smtClean="0">
                <a:solidFill>
                  <a:schemeClr val="tx1"/>
                </a:solidFill>
              </a:rPr>
              <a:t>Chegou a vez do </a:t>
            </a:r>
            <a:r>
              <a:rPr lang="pt-BR" sz="8000" b="1" dirty="0" smtClean="0">
                <a:solidFill>
                  <a:schemeClr val="tx1"/>
                </a:solidFill>
              </a:rPr>
              <a:t>Judiciário</a:t>
            </a:r>
            <a:r>
              <a:rPr lang="pt-BR" sz="8000" dirty="0" smtClean="0">
                <a:solidFill>
                  <a:schemeClr val="tx1"/>
                </a:solidFill>
              </a:rPr>
              <a:t>: constitucionalidade </a:t>
            </a:r>
            <a:r>
              <a:rPr lang="pt-BR" sz="8000" dirty="0">
                <a:solidFill>
                  <a:schemeClr val="tx1"/>
                </a:solidFill>
              </a:rPr>
              <a:t>das </a:t>
            </a:r>
            <a:r>
              <a:rPr lang="pt-BR" sz="8000" dirty="0" err="1" smtClean="0">
                <a:solidFill>
                  <a:schemeClr val="tx1"/>
                </a:solidFill>
              </a:rPr>
              <a:t>OSs</a:t>
            </a:r>
            <a:r>
              <a:rPr lang="pt-BR" sz="8000" dirty="0" smtClean="0">
                <a:solidFill>
                  <a:schemeClr val="tx1"/>
                </a:solidFill>
              </a:rPr>
              <a:t> reconhecida pelo STF </a:t>
            </a:r>
            <a:r>
              <a:rPr lang="pt-BR" sz="8000" dirty="0">
                <a:solidFill>
                  <a:schemeClr val="tx1"/>
                </a:solidFill>
              </a:rPr>
              <a:t>depois de 17 anos </a:t>
            </a:r>
            <a:r>
              <a:rPr lang="pt-BR" sz="8000" dirty="0" smtClean="0">
                <a:solidFill>
                  <a:schemeClr val="tx1"/>
                </a:solidFill>
              </a:rPr>
              <a:t>de protelação.</a:t>
            </a:r>
          </a:p>
          <a:p>
            <a:endParaRPr lang="pt-BR" sz="8000" dirty="0" smtClean="0">
              <a:solidFill>
                <a:schemeClr val="tx1"/>
              </a:solidFill>
            </a:endParaRPr>
          </a:p>
          <a:p>
            <a:r>
              <a:rPr lang="pt-BR" sz="8000" dirty="0" smtClean="0">
                <a:solidFill>
                  <a:schemeClr val="tx1"/>
                </a:solidFill>
              </a:rPr>
              <a:t> Porteira aberta </a:t>
            </a:r>
            <a:r>
              <a:rPr lang="pt-BR" sz="8000" dirty="0" smtClean="0">
                <a:solidFill>
                  <a:schemeClr val="tx1"/>
                </a:solidFill>
              </a:rPr>
              <a:t>para </a:t>
            </a:r>
            <a:r>
              <a:rPr lang="pt-BR" sz="8000" dirty="0" err="1" smtClean="0">
                <a:solidFill>
                  <a:schemeClr val="tx1"/>
                </a:solidFill>
              </a:rPr>
              <a:t>PPPs</a:t>
            </a:r>
            <a:r>
              <a:rPr lang="pt-BR" sz="8000" dirty="0" smtClean="0">
                <a:solidFill>
                  <a:schemeClr val="tx1"/>
                </a:solidFill>
              </a:rPr>
              <a:t>, </a:t>
            </a:r>
            <a:r>
              <a:rPr lang="pt-BR" sz="8000" dirty="0" smtClean="0">
                <a:solidFill>
                  <a:schemeClr val="tx1"/>
                </a:solidFill>
              </a:rPr>
              <a:t>terceirizações, </a:t>
            </a:r>
            <a:r>
              <a:rPr lang="pt-BR" sz="8000" dirty="0" err="1" smtClean="0">
                <a:solidFill>
                  <a:schemeClr val="tx1"/>
                </a:solidFill>
              </a:rPr>
              <a:t>OSs</a:t>
            </a:r>
            <a:r>
              <a:rPr lang="pt-BR" sz="8000" dirty="0" smtClean="0">
                <a:solidFill>
                  <a:schemeClr val="tx1"/>
                </a:solidFill>
              </a:rPr>
              <a:t>, </a:t>
            </a:r>
            <a:r>
              <a:rPr lang="pt-BR" sz="8000" dirty="0" err="1" smtClean="0">
                <a:solidFill>
                  <a:schemeClr val="tx1"/>
                </a:solidFill>
              </a:rPr>
              <a:t>OSCIPs</a:t>
            </a:r>
            <a:r>
              <a:rPr lang="pt-BR" sz="8000" dirty="0" smtClean="0">
                <a:solidFill>
                  <a:schemeClr val="tx1"/>
                </a:solidFill>
              </a:rPr>
              <a:t>, etc. </a:t>
            </a:r>
            <a:r>
              <a:rPr lang="pt-BR" sz="4800" dirty="0" smtClean="0">
                <a:solidFill>
                  <a:schemeClr val="tx1"/>
                </a:solidFill>
              </a:rPr>
              <a:t> </a:t>
            </a:r>
            <a:endParaRPr lang="pt-BR" sz="4800" dirty="0" smtClean="0">
              <a:solidFill>
                <a:schemeClr val="tx1"/>
              </a:solidFill>
            </a:endParaRPr>
          </a:p>
          <a:p>
            <a:pPr>
              <a:buNone/>
            </a:pPr>
            <a:endParaRPr lang="pt-BR" sz="7200" dirty="0" smtClean="0">
              <a:solidFill>
                <a:schemeClr val="tx1"/>
              </a:solidFill>
            </a:endParaRPr>
          </a:p>
          <a:p>
            <a:r>
              <a:rPr lang="pt-BR" sz="7200" dirty="0" smtClean="0">
                <a:solidFill>
                  <a:schemeClr val="tx1"/>
                </a:solidFill>
              </a:rPr>
              <a:t>3 </a:t>
            </a:r>
            <a:r>
              <a:rPr lang="pt-BR" sz="7200" dirty="0" smtClean="0">
                <a:solidFill>
                  <a:schemeClr val="tx1"/>
                </a:solidFill>
              </a:rPr>
              <a:t>poderes do Estado atuam na contramão dos princípios e diretrizes do SUS e</a:t>
            </a:r>
            <a:r>
              <a:rPr lang="pt-BR" sz="7200" i="1" dirty="0" smtClean="0">
                <a:solidFill>
                  <a:schemeClr val="tx1"/>
                </a:solidFill>
              </a:rPr>
              <a:t> </a:t>
            </a:r>
            <a:r>
              <a:rPr lang="pt-BR" sz="7200" dirty="0" smtClean="0">
                <a:solidFill>
                  <a:schemeClr val="tx1"/>
                </a:solidFill>
              </a:rPr>
              <a:t>da RSB. </a:t>
            </a:r>
          </a:p>
          <a:p>
            <a:endParaRPr lang="pt-BR" sz="9300" dirty="0"/>
          </a:p>
          <a:p>
            <a:endParaRPr lang="pt-BR" dirty="0"/>
          </a:p>
        </p:txBody>
      </p:sp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7" y="98607"/>
            <a:ext cx="720080" cy="473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092280" y="128725"/>
            <a:ext cx="1800200" cy="44305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15617" y="380209"/>
            <a:ext cx="7211144" cy="936104"/>
          </a:xfrm>
        </p:spPr>
        <p:txBody>
          <a:bodyPr>
            <a:normAutofit fontScale="90000"/>
          </a:bodyPr>
          <a:lstStyle/>
          <a:p>
            <a:r>
              <a:rPr lang="pt-BR" sz="3600" dirty="0" smtClean="0"/>
              <a:t>Resultado: um simulacro de SUS</a:t>
            </a:r>
            <a:endParaRPr lang="pt-BR" sz="36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115617" y="2204864"/>
            <a:ext cx="8229600" cy="3813056"/>
          </a:xfrm>
        </p:spPr>
        <p:txBody>
          <a:bodyPr>
            <a:noAutofit/>
          </a:bodyPr>
          <a:lstStyle/>
          <a:p>
            <a:r>
              <a:rPr lang="pt-BR" sz="2000" dirty="0" smtClean="0">
                <a:solidFill>
                  <a:schemeClr val="tx1"/>
                </a:solidFill>
              </a:rPr>
              <a:t>SUS </a:t>
            </a:r>
            <a:r>
              <a:rPr lang="pt-BR" sz="2000" dirty="0">
                <a:solidFill>
                  <a:schemeClr val="tx1"/>
                </a:solidFill>
              </a:rPr>
              <a:t>que se confunde com “saúde pública” destinado aos pobres, ao controle de epidemias e ao </a:t>
            </a:r>
            <a:r>
              <a:rPr lang="pt-BR" sz="2000" dirty="0" smtClean="0">
                <a:solidFill>
                  <a:schemeClr val="tx1"/>
                </a:solidFill>
              </a:rPr>
              <a:t>atendimento do </a:t>
            </a:r>
            <a:r>
              <a:rPr lang="pt-BR" sz="2000" dirty="0">
                <a:solidFill>
                  <a:schemeClr val="tx1"/>
                </a:solidFill>
              </a:rPr>
              <a:t>que não interessa à iniciativa privada</a:t>
            </a:r>
            <a:r>
              <a:rPr lang="pt-BR" sz="2000" dirty="0" smtClean="0">
                <a:solidFill>
                  <a:schemeClr val="tx1"/>
                </a:solidFill>
              </a:rPr>
              <a:t>.</a:t>
            </a:r>
          </a:p>
          <a:p>
            <a:endParaRPr lang="pt-BR" sz="2000" dirty="0">
              <a:solidFill>
                <a:schemeClr val="tx1"/>
              </a:solidFill>
            </a:endParaRPr>
          </a:p>
          <a:p>
            <a:r>
              <a:rPr lang="pt-BR" sz="2000" dirty="0" smtClean="0">
                <a:solidFill>
                  <a:schemeClr val="tx1"/>
                </a:solidFill>
              </a:rPr>
              <a:t> “</a:t>
            </a:r>
            <a:r>
              <a:rPr lang="pt-BR" sz="2000" i="1" dirty="0" smtClean="0">
                <a:solidFill>
                  <a:schemeClr val="tx1"/>
                </a:solidFill>
              </a:rPr>
              <a:t>Saúde </a:t>
            </a:r>
            <a:r>
              <a:rPr lang="pt-BR" sz="2000" i="1" dirty="0">
                <a:solidFill>
                  <a:schemeClr val="tx1"/>
                </a:solidFill>
              </a:rPr>
              <a:t>pública de qualidade</a:t>
            </a:r>
            <a:r>
              <a:rPr lang="pt-BR" sz="2000" dirty="0">
                <a:solidFill>
                  <a:schemeClr val="tx1"/>
                </a:solidFill>
              </a:rPr>
              <a:t>” </a:t>
            </a:r>
            <a:r>
              <a:rPr lang="pt-BR" sz="2000" dirty="0" smtClean="0">
                <a:solidFill>
                  <a:schemeClr val="tx1"/>
                </a:solidFill>
              </a:rPr>
              <a:t>como </a:t>
            </a:r>
            <a:r>
              <a:rPr lang="pt-BR" sz="2000" dirty="0">
                <a:solidFill>
                  <a:schemeClr val="tx1"/>
                </a:solidFill>
              </a:rPr>
              <a:t>tema central da 15ª. CNS </a:t>
            </a:r>
            <a:r>
              <a:rPr lang="pt-BR" sz="2000" dirty="0" smtClean="0">
                <a:solidFill>
                  <a:schemeClr val="tx1"/>
                </a:solidFill>
              </a:rPr>
              <a:t>ilustra essa armadilha </a:t>
            </a:r>
            <a:r>
              <a:rPr lang="pt-BR" sz="2000" dirty="0" smtClean="0">
                <a:solidFill>
                  <a:schemeClr val="tx1"/>
                </a:solidFill>
              </a:rPr>
              <a:t>e pode reforçar </a:t>
            </a:r>
            <a:r>
              <a:rPr lang="pt-BR" sz="2000" dirty="0" smtClean="0">
                <a:solidFill>
                  <a:schemeClr val="tx1"/>
                </a:solidFill>
              </a:rPr>
              <a:t>o liberalismo. </a:t>
            </a:r>
          </a:p>
          <a:p>
            <a:endParaRPr lang="pt-BR" sz="2000" dirty="0">
              <a:solidFill>
                <a:schemeClr val="tx1"/>
              </a:solidFill>
            </a:endParaRPr>
          </a:p>
          <a:p>
            <a:r>
              <a:rPr lang="pt-BR" sz="2000" dirty="0" smtClean="0">
                <a:solidFill>
                  <a:schemeClr val="tx1"/>
                </a:solidFill>
              </a:rPr>
              <a:t>SUS: saúde pública confinada </a:t>
            </a:r>
            <a:r>
              <a:rPr lang="pt-BR" sz="2000" dirty="0">
                <a:solidFill>
                  <a:schemeClr val="tx1"/>
                </a:solidFill>
              </a:rPr>
              <a:t>às ações </a:t>
            </a:r>
            <a:r>
              <a:rPr lang="pt-BR" sz="2000" dirty="0" smtClean="0">
                <a:solidFill>
                  <a:schemeClr val="tx1"/>
                </a:solidFill>
              </a:rPr>
              <a:t>preventivas e </a:t>
            </a:r>
            <a:r>
              <a:rPr lang="pt-BR" sz="2000" dirty="0">
                <a:solidFill>
                  <a:schemeClr val="tx1"/>
                </a:solidFill>
              </a:rPr>
              <a:t>assistenciais para </a:t>
            </a:r>
            <a:r>
              <a:rPr lang="pt-BR" sz="2000" dirty="0" smtClean="0">
                <a:solidFill>
                  <a:schemeClr val="tx1"/>
                </a:solidFill>
              </a:rPr>
              <a:t>os </a:t>
            </a:r>
            <a:r>
              <a:rPr lang="pt-BR" sz="2000" dirty="0">
                <a:solidFill>
                  <a:schemeClr val="tx1"/>
                </a:solidFill>
              </a:rPr>
              <a:t>que não têm acesso </a:t>
            </a:r>
            <a:r>
              <a:rPr lang="pt-BR" sz="2000" dirty="0" smtClean="0">
                <a:solidFill>
                  <a:schemeClr val="tx1"/>
                </a:solidFill>
              </a:rPr>
              <a:t>ao mercado.</a:t>
            </a:r>
          </a:p>
          <a:p>
            <a:endParaRPr lang="pt-BR" sz="2400" dirty="0">
              <a:solidFill>
                <a:schemeClr val="tx1"/>
              </a:solidFill>
            </a:endParaRPr>
          </a:p>
          <a:p>
            <a:r>
              <a:rPr lang="pt-BR" sz="2000" dirty="0" smtClean="0">
                <a:solidFill>
                  <a:schemeClr val="tx1"/>
                </a:solidFill>
              </a:rPr>
              <a:t>Bastante </a:t>
            </a:r>
            <a:r>
              <a:rPr lang="pt-BR" sz="2000" dirty="0">
                <a:solidFill>
                  <a:schemeClr val="tx1"/>
                </a:solidFill>
              </a:rPr>
              <a:t>distante </a:t>
            </a:r>
            <a:r>
              <a:rPr lang="pt-BR" sz="2000" dirty="0" smtClean="0">
                <a:solidFill>
                  <a:schemeClr val="tx1"/>
                </a:solidFill>
              </a:rPr>
              <a:t>das </a:t>
            </a:r>
            <a:r>
              <a:rPr lang="pt-BR" sz="2000" dirty="0">
                <a:solidFill>
                  <a:schemeClr val="tx1"/>
                </a:solidFill>
              </a:rPr>
              <a:t>diretrizes de universalidade e </a:t>
            </a:r>
            <a:r>
              <a:rPr lang="pt-BR" sz="2000" dirty="0" smtClean="0">
                <a:solidFill>
                  <a:schemeClr val="tx1"/>
                </a:solidFill>
              </a:rPr>
              <a:t>integralidade, da RSB  e do concebido pela Saúde Coletiva.</a:t>
            </a:r>
            <a:endParaRPr lang="pt-BR" sz="2000" dirty="0">
              <a:solidFill>
                <a:schemeClr val="tx1"/>
              </a:solidFill>
            </a:endParaRPr>
          </a:p>
          <a:p>
            <a:endParaRPr lang="pt-BR" sz="2400" dirty="0"/>
          </a:p>
        </p:txBody>
      </p:sp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7" y="98607"/>
            <a:ext cx="720080" cy="473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092280" y="128725"/>
            <a:ext cx="1800200" cy="44305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15617" y="260648"/>
            <a:ext cx="7202760" cy="1212304"/>
          </a:xfrm>
        </p:spPr>
        <p:txBody>
          <a:bodyPr>
            <a:normAutofit/>
          </a:bodyPr>
          <a:lstStyle/>
          <a:p>
            <a:r>
              <a:rPr lang="pt-BR" sz="3600" dirty="0" smtClean="0"/>
              <a:t>Oportunidades</a:t>
            </a:r>
            <a:endParaRPr lang="pt-BR" sz="36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115617" y="1700808"/>
            <a:ext cx="7202759" cy="3777622"/>
          </a:xfrm>
        </p:spPr>
        <p:txBody>
          <a:bodyPr>
            <a:normAutofit fontScale="25000" lnSpcReduction="20000"/>
          </a:bodyPr>
          <a:lstStyle/>
          <a:p>
            <a:endParaRPr lang="pt-BR" sz="9600" dirty="0" smtClean="0"/>
          </a:p>
          <a:p>
            <a:r>
              <a:rPr lang="pt-BR" sz="9600" dirty="0" smtClean="0">
                <a:solidFill>
                  <a:schemeClr val="tx1"/>
                </a:solidFill>
              </a:rPr>
              <a:t>Processo político de construção da 15ª. </a:t>
            </a:r>
            <a:r>
              <a:rPr lang="pt-BR" sz="9600" dirty="0" smtClean="0">
                <a:solidFill>
                  <a:schemeClr val="tx1"/>
                </a:solidFill>
              </a:rPr>
              <a:t>CNS (“1”)</a:t>
            </a:r>
            <a:endParaRPr lang="pt-BR" sz="9600" dirty="0" smtClean="0">
              <a:solidFill>
                <a:schemeClr val="tx1"/>
              </a:solidFill>
            </a:endParaRPr>
          </a:p>
          <a:p>
            <a:endParaRPr lang="pt-BR" sz="9600" dirty="0" smtClean="0">
              <a:solidFill>
                <a:schemeClr val="tx1"/>
              </a:solidFill>
            </a:endParaRPr>
          </a:p>
          <a:p>
            <a:pPr>
              <a:buNone/>
            </a:pPr>
            <a:endParaRPr lang="pt-BR" sz="9600" dirty="0" smtClean="0">
              <a:solidFill>
                <a:schemeClr val="tx1"/>
              </a:solidFill>
            </a:endParaRPr>
          </a:p>
          <a:p>
            <a:r>
              <a:rPr lang="pt-BR" sz="9600" dirty="0" smtClean="0">
                <a:solidFill>
                  <a:schemeClr val="tx1"/>
                </a:solidFill>
              </a:rPr>
              <a:t>Acúmulo de forças para superar o “7 x 1”</a:t>
            </a:r>
          </a:p>
          <a:p>
            <a:endParaRPr lang="pt-BR" sz="9600" dirty="0" smtClean="0">
              <a:solidFill>
                <a:schemeClr val="tx1"/>
              </a:solidFill>
            </a:endParaRPr>
          </a:p>
          <a:p>
            <a:endParaRPr lang="pt-BR" sz="9600" dirty="0" smtClean="0">
              <a:solidFill>
                <a:schemeClr val="tx1"/>
              </a:solidFill>
            </a:endParaRPr>
          </a:p>
          <a:p>
            <a:r>
              <a:rPr lang="pt-BR" sz="9600" dirty="0" smtClean="0">
                <a:solidFill>
                  <a:schemeClr val="tx1"/>
                </a:solidFill>
              </a:rPr>
              <a:t>Constituição e organização de sujeitos sociais</a:t>
            </a:r>
          </a:p>
          <a:p>
            <a:pPr>
              <a:buNone/>
            </a:pPr>
            <a:endParaRPr lang="pt-BR" dirty="0" smtClean="0">
              <a:solidFill>
                <a:schemeClr val="tx1"/>
              </a:solidFill>
            </a:endParaRPr>
          </a:p>
        </p:txBody>
      </p:sp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7" y="98607"/>
            <a:ext cx="720080" cy="473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092280" y="128725"/>
            <a:ext cx="1800200" cy="44305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15617" y="476672"/>
            <a:ext cx="8424936" cy="792088"/>
          </a:xfrm>
        </p:spPr>
        <p:txBody>
          <a:bodyPr>
            <a:normAutofit/>
          </a:bodyPr>
          <a:lstStyle/>
          <a:p>
            <a:r>
              <a:rPr lang="pt-BR" sz="3600" dirty="0" smtClean="0"/>
              <a:t>Comentários finais</a:t>
            </a:r>
            <a:endParaRPr lang="pt-BR" sz="36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936888" y="1988840"/>
            <a:ext cx="8229600" cy="4392488"/>
          </a:xfrm>
        </p:spPr>
        <p:txBody>
          <a:bodyPr>
            <a:noAutofit/>
          </a:bodyPr>
          <a:lstStyle/>
          <a:p>
            <a:r>
              <a:rPr lang="pt-BR" dirty="0" smtClean="0">
                <a:solidFill>
                  <a:schemeClr val="tx1"/>
                </a:solidFill>
              </a:rPr>
              <a:t>As possibilidades da RSB e do SUS encontram-se condicionadas pelas bases de sustentação política.</a:t>
            </a:r>
          </a:p>
          <a:p>
            <a:endParaRPr lang="pt-BR" dirty="0" smtClean="0">
              <a:solidFill>
                <a:schemeClr val="tx1"/>
              </a:solidFill>
            </a:endParaRPr>
          </a:p>
          <a:p>
            <a:r>
              <a:rPr lang="pt-BR" dirty="0" smtClean="0">
                <a:solidFill>
                  <a:schemeClr val="tx1"/>
                </a:solidFill>
              </a:rPr>
              <a:t>Se o Estado sabota o SUS, resta à sociedade civil lutar pela garantia do direito universal à saúde.</a:t>
            </a:r>
          </a:p>
          <a:p>
            <a:pPr>
              <a:buNone/>
            </a:pPr>
            <a:endParaRPr lang="pt-BR" dirty="0" smtClean="0">
              <a:solidFill>
                <a:schemeClr val="tx1"/>
              </a:solidFill>
            </a:endParaRPr>
          </a:p>
          <a:p>
            <a:r>
              <a:rPr lang="pt-BR" dirty="0" smtClean="0">
                <a:solidFill>
                  <a:schemeClr val="tx1"/>
                </a:solidFill>
              </a:rPr>
              <a:t>Desafio do movimento sanitário: imprimir um caráter mais progressista à revolução passiva brasileira </a:t>
            </a:r>
            <a:r>
              <a:rPr lang="pt-BR" dirty="0" smtClean="0">
                <a:solidFill>
                  <a:schemeClr val="tx1"/>
                </a:solidFill>
              </a:rPr>
              <a:t>a partir da </a:t>
            </a:r>
            <a:r>
              <a:rPr lang="pt-BR" dirty="0" smtClean="0">
                <a:solidFill>
                  <a:schemeClr val="tx1"/>
                </a:solidFill>
              </a:rPr>
              <a:t>RSB.</a:t>
            </a:r>
          </a:p>
          <a:p>
            <a:pPr>
              <a:buNone/>
            </a:pPr>
            <a:endParaRPr lang="pt-BR" dirty="0" smtClean="0">
              <a:solidFill>
                <a:schemeClr val="tx1"/>
              </a:solidFill>
            </a:endParaRPr>
          </a:p>
          <a:p>
            <a:r>
              <a:rPr lang="pt-BR" dirty="0" smtClean="0">
                <a:solidFill>
                  <a:schemeClr val="tx1"/>
                </a:solidFill>
              </a:rPr>
              <a:t>Compromisso histórico com a RSB e o SUS, defesa democracia e construção de um novo projeto de sociedade. </a:t>
            </a:r>
          </a:p>
          <a:p>
            <a:pPr>
              <a:buNone/>
            </a:pPr>
            <a:endParaRPr lang="pt-BR" sz="2400" dirty="0" smtClean="0"/>
          </a:p>
        </p:txBody>
      </p:sp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7" y="98607"/>
            <a:ext cx="720080" cy="473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092280" y="128725"/>
            <a:ext cx="1800200" cy="44305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15617" y="188640"/>
            <a:ext cx="7130752" cy="1280890"/>
          </a:xfrm>
        </p:spPr>
        <p:txBody>
          <a:bodyPr>
            <a:normAutofit/>
          </a:bodyPr>
          <a:lstStyle/>
          <a:p>
            <a:r>
              <a:rPr lang="pt-BR" sz="3600" dirty="0" smtClean="0"/>
              <a:t>Referências bibliográficas</a:t>
            </a:r>
            <a:endParaRPr lang="pt-BR" sz="36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187624" y="1628800"/>
            <a:ext cx="7130751" cy="4968552"/>
          </a:xfrm>
        </p:spPr>
        <p:txBody>
          <a:bodyPr>
            <a:normAutofit fontScale="62500" lnSpcReduction="20000"/>
          </a:bodyPr>
          <a:lstStyle/>
          <a:p>
            <a:r>
              <a:rPr lang="pt-BR" sz="1300" dirty="0" smtClean="0">
                <a:solidFill>
                  <a:schemeClr val="tx1"/>
                </a:solidFill>
              </a:rPr>
              <a:t>ABRASCO, ABRS, AMPASA, APSP, CEBES, IDISA, REDE UNIDA, SBB. </a:t>
            </a:r>
            <a:r>
              <a:rPr lang="pt-BR" sz="1300" i="1" dirty="0" smtClean="0">
                <a:solidFill>
                  <a:schemeClr val="tx1"/>
                </a:solidFill>
              </a:rPr>
              <a:t>Em defesa do SUS universal e igualitário.</a:t>
            </a:r>
            <a:r>
              <a:rPr lang="pt-BR" sz="1300" dirty="0" smtClean="0">
                <a:solidFill>
                  <a:schemeClr val="tx1"/>
                </a:solidFill>
              </a:rPr>
              <a:t> A PEC 451 viola o direito à saúde e promove a segmentação do SUS. 2015.</a:t>
            </a:r>
          </a:p>
          <a:p>
            <a:r>
              <a:rPr lang="pt-BR" sz="1300" dirty="0" smtClean="0">
                <a:solidFill>
                  <a:schemeClr val="tx1"/>
                </a:solidFill>
              </a:rPr>
              <a:t>BRASIL. Pesquisa Nacional de Saúde:2013: acesso e utilização de serviços de saúde, acidentes e violências: Brasil, grandes regiões e unidades da federação. Rio de Janeiro: IBGE, 2015. 100p.</a:t>
            </a:r>
          </a:p>
          <a:p>
            <a:r>
              <a:rPr lang="pt-BR" sz="1300" dirty="0" smtClean="0">
                <a:solidFill>
                  <a:schemeClr val="tx1"/>
                </a:solidFill>
              </a:rPr>
              <a:t>CFM. Financiamento do SUS: Em 2014, Governo não gastou o previsto. Medicina, fevereiro de 2015, p.6.</a:t>
            </a:r>
          </a:p>
          <a:p>
            <a:r>
              <a:rPr lang="pt-BR" sz="1300" dirty="0" smtClean="0">
                <a:solidFill>
                  <a:schemeClr val="tx1"/>
                </a:solidFill>
              </a:rPr>
              <a:t>CONASS. Carta à Nação. João Pessoa, Paraíba, 10 de junho de 2015.</a:t>
            </a:r>
          </a:p>
          <a:p>
            <a:r>
              <a:rPr lang="pt-BR" sz="1300" dirty="0" err="1" smtClean="0">
                <a:solidFill>
                  <a:schemeClr val="tx1"/>
                </a:solidFill>
              </a:rPr>
              <a:t>Fagnani</a:t>
            </a:r>
            <a:r>
              <a:rPr lang="pt-BR" sz="1300" dirty="0" smtClean="0">
                <a:solidFill>
                  <a:schemeClr val="tx1"/>
                </a:solidFill>
              </a:rPr>
              <a:t>, E. Fragmentação da luta política e agenda de desenvolvimento: notas e provocações para impulsionar o debate. Texto para </a:t>
            </a:r>
            <a:r>
              <a:rPr lang="pt-BR" sz="1300" dirty="0" err="1" smtClean="0">
                <a:solidFill>
                  <a:schemeClr val="tx1"/>
                </a:solidFill>
              </a:rPr>
              <a:t>Discussãp</a:t>
            </a:r>
            <a:r>
              <a:rPr lang="pt-BR" sz="1300" dirty="0" smtClean="0">
                <a:solidFill>
                  <a:schemeClr val="tx1"/>
                </a:solidFill>
              </a:rPr>
              <a:t> # Plataforma Política Social. (Texto elaborado como contribuição para o debate promovido pelo Movimento da Reforma Sanitária Brasileira, integrado por várias entidades que historicamente atual em defesa da Saúde Coletiva no Brasil).s/l, 16 de junho de 2014.17p.</a:t>
            </a:r>
          </a:p>
          <a:p>
            <a:r>
              <a:rPr lang="pt-BR" sz="1300" dirty="0" err="1" smtClean="0">
                <a:solidFill>
                  <a:schemeClr val="tx1"/>
                </a:solidFill>
              </a:rPr>
              <a:t>Locatelli</a:t>
            </a:r>
            <a:r>
              <a:rPr lang="pt-BR" sz="1300" dirty="0" smtClean="0">
                <a:solidFill>
                  <a:schemeClr val="tx1"/>
                </a:solidFill>
              </a:rPr>
              <a:t>, P. Nove motivos para você se preocupar com a nova lei da terceirização. Pátria Latina. 9 de abril de 2015.  </a:t>
            </a:r>
            <a:r>
              <a:rPr lang="pt-BR" sz="1300" u="sng" dirty="0" smtClean="0">
                <a:solidFill>
                  <a:schemeClr val="tx1"/>
                </a:solidFill>
                <a:hlinkClick r:id="rId3"/>
              </a:rPr>
              <a:t>www.patrialatina.com.br</a:t>
            </a:r>
            <a:r>
              <a:rPr lang="pt-BR" sz="1300" dirty="0" smtClean="0">
                <a:solidFill>
                  <a:schemeClr val="tx1"/>
                </a:solidFill>
              </a:rPr>
              <a:t>  (acesso em 9/4/15)</a:t>
            </a:r>
          </a:p>
          <a:p>
            <a:r>
              <a:rPr lang="pt-BR" sz="1300" dirty="0" smtClean="0">
                <a:solidFill>
                  <a:schemeClr val="tx1"/>
                </a:solidFill>
              </a:rPr>
              <a:t>Marques, T.; Mendes, A. Uma decisão favorável às OSS: impasses à construção do SUS. In: Domingueira da Saúde. 012/2015 – DOMINGUEIRA DE 28/06/2015, 11p.</a:t>
            </a:r>
          </a:p>
          <a:p>
            <a:r>
              <a:rPr lang="pt-BR" sz="1300" dirty="0" smtClean="0">
                <a:solidFill>
                  <a:schemeClr val="tx1"/>
                </a:solidFill>
              </a:rPr>
              <a:t>Marques, </a:t>
            </a:r>
            <a:r>
              <a:rPr lang="pt-BR" sz="1300" dirty="0" err="1" smtClean="0">
                <a:solidFill>
                  <a:schemeClr val="tx1"/>
                </a:solidFill>
              </a:rPr>
              <a:t>R.M.</a:t>
            </a:r>
            <a:r>
              <a:rPr lang="pt-BR" sz="1300" dirty="0" smtClean="0">
                <a:solidFill>
                  <a:schemeClr val="tx1"/>
                </a:solidFill>
              </a:rPr>
              <a:t>; Piola, </a:t>
            </a:r>
            <a:r>
              <a:rPr lang="pt-BR" sz="1300" dirty="0" err="1" smtClean="0">
                <a:solidFill>
                  <a:schemeClr val="tx1"/>
                </a:solidFill>
              </a:rPr>
              <a:t>S.F.</a:t>
            </a:r>
            <a:r>
              <a:rPr lang="pt-BR" sz="1300" dirty="0" smtClean="0">
                <a:solidFill>
                  <a:schemeClr val="tx1"/>
                </a:solidFill>
              </a:rPr>
              <a:t> O financiamento da saúde depois de 25 anos de SUS. In: </a:t>
            </a:r>
            <a:r>
              <a:rPr lang="pt-BR" sz="1300" dirty="0" err="1" smtClean="0">
                <a:solidFill>
                  <a:schemeClr val="tx1"/>
                </a:solidFill>
              </a:rPr>
              <a:t>Rizzoto</a:t>
            </a:r>
            <a:r>
              <a:rPr lang="pt-BR" sz="1300" dirty="0" smtClean="0">
                <a:solidFill>
                  <a:schemeClr val="tx1"/>
                </a:solidFill>
              </a:rPr>
              <a:t>, </a:t>
            </a:r>
            <a:r>
              <a:rPr lang="pt-BR" sz="1300" dirty="0" err="1" smtClean="0">
                <a:solidFill>
                  <a:schemeClr val="tx1"/>
                </a:solidFill>
              </a:rPr>
              <a:t>M.L.F.</a:t>
            </a:r>
            <a:r>
              <a:rPr lang="pt-BR" sz="1300" dirty="0" smtClean="0">
                <a:solidFill>
                  <a:schemeClr val="tx1"/>
                </a:solidFill>
              </a:rPr>
              <a:t>; Costa, </a:t>
            </a:r>
            <a:r>
              <a:rPr lang="pt-BR" sz="1300" dirty="0" err="1" smtClean="0">
                <a:solidFill>
                  <a:schemeClr val="tx1"/>
                </a:solidFill>
              </a:rPr>
              <a:t>A.M.</a:t>
            </a:r>
            <a:r>
              <a:rPr lang="pt-BR" sz="1300" dirty="0" smtClean="0">
                <a:solidFill>
                  <a:schemeClr val="tx1"/>
                </a:solidFill>
              </a:rPr>
              <a:t> (org.) 25 anos de direito universal à saúde. Rio de Janeiro: </a:t>
            </a:r>
            <a:r>
              <a:rPr lang="pt-BR" sz="1300" dirty="0" err="1" smtClean="0">
                <a:solidFill>
                  <a:schemeClr val="tx1"/>
                </a:solidFill>
              </a:rPr>
              <a:t>Cebes</a:t>
            </a:r>
            <a:r>
              <a:rPr lang="pt-BR" sz="1300" dirty="0" smtClean="0">
                <a:solidFill>
                  <a:schemeClr val="tx1"/>
                </a:solidFill>
              </a:rPr>
              <a:t>, 2014. p.177-194.</a:t>
            </a:r>
          </a:p>
          <a:p>
            <a:r>
              <a:rPr lang="pt-BR" sz="1300" dirty="0" smtClean="0">
                <a:solidFill>
                  <a:schemeClr val="tx1"/>
                </a:solidFill>
              </a:rPr>
              <a:t>Mendes, A. Por trás do ajuste fiscal o que se tem é menos saúde.  </a:t>
            </a:r>
            <a:r>
              <a:rPr lang="pt-BR" sz="1300" u="sng" dirty="0" smtClean="0">
                <a:solidFill>
                  <a:schemeClr val="tx1"/>
                </a:solidFill>
                <a:hlinkClick r:id="rId4"/>
              </a:rPr>
              <a:t>www.cebes.org.br</a:t>
            </a:r>
            <a:r>
              <a:rPr lang="pt-BR" sz="1300" dirty="0" smtClean="0">
                <a:solidFill>
                  <a:schemeClr val="tx1"/>
                </a:solidFill>
              </a:rPr>
              <a:t>  (Acesso em 19/6/2015).</a:t>
            </a:r>
          </a:p>
          <a:p>
            <a:r>
              <a:rPr lang="pt-BR" sz="1300" dirty="0" smtClean="0">
                <a:solidFill>
                  <a:schemeClr val="tx1"/>
                </a:solidFill>
              </a:rPr>
              <a:t>Movimento pela Auditoria Cidadã da Dívida:</a:t>
            </a:r>
            <a:r>
              <a:rPr lang="pt-BR" sz="1300" u="sng" dirty="0" smtClean="0">
                <a:solidFill>
                  <a:schemeClr val="tx1"/>
                </a:solidFill>
                <a:hlinkClick r:id="rId5"/>
              </a:rPr>
              <a:t>www.auditoriacidada.org.br</a:t>
            </a:r>
            <a:endParaRPr lang="pt-BR" sz="1300" u="sng" dirty="0" smtClean="0">
              <a:solidFill>
                <a:schemeClr val="tx1"/>
              </a:solidFill>
            </a:endParaRPr>
          </a:p>
          <a:p>
            <a:r>
              <a:rPr lang="pt-BR" sz="1300" dirty="0" err="1" smtClean="0">
                <a:solidFill>
                  <a:schemeClr val="tx1"/>
                </a:solidFill>
              </a:rPr>
              <a:t>Paim</a:t>
            </a:r>
            <a:r>
              <a:rPr lang="pt-BR" sz="1300" dirty="0" smtClean="0">
                <a:solidFill>
                  <a:schemeClr val="tx1"/>
                </a:solidFill>
              </a:rPr>
              <a:t>, J.; Travassos, C.; Almeida, C.; Bahia, L.; </a:t>
            </a:r>
            <a:r>
              <a:rPr lang="pt-BR" sz="1300" dirty="0" err="1" smtClean="0">
                <a:solidFill>
                  <a:schemeClr val="tx1"/>
                </a:solidFill>
              </a:rPr>
              <a:t>Macinko</a:t>
            </a:r>
            <a:r>
              <a:rPr lang="pt-BR" sz="1300" dirty="0" smtClean="0">
                <a:solidFill>
                  <a:schemeClr val="tx1"/>
                </a:solidFill>
              </a:rPr>
              <a:t>, J. O  sistema de saúde brasileiro: história, avanços e desafios. </a:t>
            </a:r>
            <a:r>
              <a:rPr lang="pt-BR" sz="1300" i="1" dirty="0" err="1" smtClean="0">
                <a:solidFill>
                  <a:schemeClr val="tx1"/>
                </a:solidFill>
              </a:rPr>
              <a:t>The</a:t>
            </a:r>
            <a:r>
              <a:rPr lang="pt-BR" sz="1300" i="1" dirty="0" smtClean="0">
                <a:solidFill>
                  <a:schemeClr val="tx1"/>
                </a:solidFill>
              </a:rPr>
              <a:t> Lancet</a:t>
            </a:r>
            <a:r>
              <a:rPr lang="pt-BR" sz="1300" dirty="0" smtClean="0">
                <a:solidFill>
                  <a:schemeClr val="tx1"/>
                </a:solidFill>
              </a:rPr>
              <a:t>, Saúde no Brasil maio de 2011, p.11-3</a:t>
            </a:r>
          </a:p>
          <a:p>
            <a:r>
              <a:rPr lang="pt-BR" sz="1300" dirty="0" err="1" smtClean="0">
                <a:solidFill>
                  <a:schemeClr val="tx1"/>
                </a:solidFill>
              </a:rPr>
              <a:t>Radis</a:t>
            </a:r>
            <a:r>
              <a:rPr lang="pt-BR" sz="1300" dirty="0" smtClean="0">
                <a:solidFill>
                  <a:schemeClr val="tx1"/>
                </a:solidFill>
              </a:rPr>
              <a:t> – Regionalização: Caminho para um SUS Universal. Escola Nacional de Saúde Pública Sérgio </a:t>
            </a:r>
            <a:r>
              <a:rPr lang="pt-BR" sz="1300" dirty="0" err="1" smtClean="0">
                <a:solidFill>
                  <a:schemeClr val="tx1"/>
                </a:solidFill>
              </a:rPr>
              <a:t>Arouca</a:t>
            </a:r>
            <a:r>
              <a:rPr lang="pt-BR" sz="1300" dirty="0" smtClean="0">
                <a:solidFill>
                  <a:schemeClr val="tx1"/>
                </a:solidFill>
              </a:rPr>
              <a:t> (ENSP); FIOCRUZ. Comunicação e Saúde desde 1982, número 145, outubro de 2014. </a:t>
            </a:r>
            <a:r>
              <a:rPr lang="pt-BR" sz="1300" u="sng" dirty="0" smtClean="0">
                <a:solidFill>
                  <a:schemeClr val="tx1"/>
                </a:solidFill>
                <a:hlinkClick r:id="rId6"/>
              </a:rPr>
              <a:t>www.ensp.fiocruz.br/radis</a:t>
            </a:r>
            <a:endParaRPr lang="pt-BR" sz="1300" dirty="0" smtClean="0">
              <a:solidFill>
                <a:schemeClr val="tx1"/>
              </a:solidFill>
            </a:endParaRPr>
          </a:p>
          <a:p>
            <a:r>
              <a:rPr lang="pt-BR" sz="1300" dirty="0" err="1" smtClean="0">
                <a:solidFill>
                  <a:schemeClr val="tx1"/>
                </a:solidFill>
              </a:rPr>
              <a:t>Scaff</a:t>
            </a:r>
            <a:r>
              <a:rPr lang="pt-BR" sz="1300" dirty="0" smtClean="0">
                <a:solidFill>
                  <a:schemeClr val="tx1"/>
                </a:solidFill>
              </a:rPr>
              <a:t>, </a:t>
            </a:r>
            <a:r>
              <a:rPr lang="pt-BR" sz="1300" dirty="0" err="1" smtClean="0">
                <a:solidFill>
                  <a:schemeClr val="tx1"/>
                </a:solidFill>
              </a:rPr>
              <a:t>F.F.</a:t>
            </a:r>
            <a:r>
              <a:rPr lang="pt-BR" sz="1300" dirty="0" smtClean="0">
                <a:solidFill>
                  <a:schemeClr val="tx1"/>
                </a:solidFill>
              </a:rPr>
              <a:t> A DRU, os direitos sociais e o pagamento dos juros da dívida. </a:t>
            </a:r>
            <a:r>
              <a:rPr lang="pt-BR" sz="1300" dirty="0" smtClean="0">
                <a:solidFill>
                  <a:schemeClr val="tx1"/>
                </a:solidFill>
                <a:hlinkClick r:id="rId7"/>
              </a:rPr>
              <a:t>www.abrasco.org.br</a:t>
            </a:r>
            <a:r>
              <a:rPr lang="pt-BR" sz="1300" dirty="0" smtClean="0">
                <a:solidFill>
                  <a:schemeClr val="tx1"/>
                </a:solidFill>
              </a:rPr>
              <a:t>  (acesso em 22/7/2015)</a:t>
            </a:r>
          </a:p>
          <a:p>
            <a:r>
              <a:rPr lang="pt-BR" sz="1300" dirty="0" err="1" smtClean="0">
                <a:solidFill>
                  <a:schemeClr val="tx1"/>
                </a:solidFill>
              </a:rPr>
              <a:t>Scheffer</a:t>
            </a:r>
            <a:r>
              <a:rPr lang="pt-BR" sz="1300" dirty="0" smtClean="0">
                <a:solidFill>
                  <a:schemeClr val="tx1"/>
                </a:solidFill>
              </a:rPr>
              <a:t>, M. O capital estrangeiro e a privatização do sistema de saúde brasileiro. Cad. Saúde Pública, 31(4):663-666, 2015.</a:t>
            </a:r>
          </a:p>
          <a:p>
            <a:r>
              <a:rPr lang="pt-BR" sz="1300" dirty="0" smtClean="0">
                <a:solidFill>
                  <a:schemeClr val="tx1"/>
                </a:solidFill>
              </a:rPr>
              <a:t>Site do Centro Brasileiro de Estudos de Saúde (</a:t>
            </a:r>
            <a:r>
              <a:rPr lang="pt-BR" sz="1300" dirty="0" err="1" smtClean="0">
                <a:solidFill>
                  <a:schemeClr val="tx1"/>
                </a:solidFill>
              </a:rPr>
              <a:t>Cebes</a:t>
            </a:r>
            <a:r>
              <a:rPr lang="pt-BR" sz="1300" dirty="0" smtClean="0">
                <a:solidFill>
                  <a:schemeClr val="tx1"/>
                </a:solidFill>
              </a:rPr>
              <a:t>): </a:t>
            </a:r>
            <a:r>
              <a:rPr lang="pt-BR" sz="1300" u="sng" dirty="0" smtClean="0">
                <a:solidFill>
                  <a:schemeClr val="tx1"/>
                </a:solidFill>
                <a:hlinkClick r:id="rId4"/>
              </a:rPr>
              <a:t>www.cebes.org.br</a:t>
            </a:r>
            <a:r>
              <a:rPr lang="pt-BR" sz="1300" dirty="0" smtClean="0">
                <a:solidFill>
                  <a:schemeClr val="tx1"/>
                </a:solidFill>
              </a:rPr>
              <a:t> </a:t>
            </a:r>
          </a:p>
          <a:p>
            <a:r>
              <a:rPr lang="pt-BR" sz="1300" dirty="0" smtClean="0">
                <a:solidFill>
                  <a:schemeClr val="tx1"/>
                </a:solidFill>
              </a:rPr>
              <a:t>Testa, M. TCPR [</a:t>
            </a:r>
            <a:r>
              <a:rPr lang="pt-BR" sz="1300" dirty="0" err="1" smtClean="0">
                <a:solidFill>
                  <a:schemeClr val="tx1"/>
                </a:solidFill>
              </a:rPr>
              <a:t>Testa's</a:t>
            </a:r>
            <a:r>
              <a:rPr lang="pt-BR" sz="1300" dirty="0" smtClean="0">
                <a:solidFill>
                  <a:schemeClr val="tx1"/>
                </a:solidFill>
              </a:rPr>
              <a:t> </a:t>
            </a:r>
            <a:r>
              <a:rPr lang="pt-BR" sz="1300" dirty="0" err="1" smtClean="0">
                <a:solidFill>
                  <a:schemeClr val="tx1"/>
                </a:solidFill>
              </a:rPr>
              <a:t>coherence</a:t>
            </a:r>
            <a:r>
              <a:rPr lang="pt-BR" sz="1300" dirty="0" smtClean="0">
                <a:solidFill>
                  <a:schemeClr val="tx1"/>
                </a:solidFill>
              </a:rPr>
              <a:t> </a:t>
            </a:r>
            <a:r>
              <a:rPr lang="pt-BR" sz="1300" dirty="0" err="1" smtClean="0">
                <a:solidFill>
                  <a:schemeClr val="tx1"/>
                </a:solidFill>
              </a:rPr>
              <a:t>principle</a:t>
            </a:r>
            <a:r>
              <a:rPr lang="pt-BR" sz="1300" dirty="0" smtClean="0">
                <a:solidFill>
                  <a:schemeClr val="tx1"/>
                </a:solidFill>
              </a:rPr>
              <a:t>]. 2008, 13p.</a:t>
            </a:r>
          </a:p>
          <a:p>
            <a:r>
              <a:rPr lang="pt-BR" sz="1300" dirty="0" err="1" smtClean="0">
                <a:solidFill>
                  <a:schemeClr val="tx1"/>
                </a:solidFill>
              </a:rPr>
              <a:t>The</a:t>
            </a:r>
            <a:r>
              <a:rPr lang="pt-BR" sz="1300" dirty="0" smtClean="0">
                <a:solidFill>
                  <a:schemeClr val="tx1"/>
                </a:solidFill>
              </a:rPr>
              <a:t> Lancet </a:t>
            </a:r>
            <a:r>
              <a:rPr lang="pt-BR" sz="1300" dirty="0" err="1" smtClean="0">
                <a:solidFill>
                  <a:schemeClr val="tx1"/>
                </a:solidFill>
              </a:rPr>
              <a:t>Commissions</a:t>
            </a:r>
            <a:r>
              <a:rPr lang="pt-BR" sz="1300" dirty="0" smtClean="0">
                <a:solidFill>
                  <a:schemeClr val="tx1"/>
                </a:solidFill>
              </a:rPr>
              <a:t>; </a:t>
            </a:r>
            <a:r>
              <a:rPr lang="pt-BR" sz="1300" dirty="0" err="1" smtClean="0">
                <a:solidFill>
                  <a:schemeClr val="tx1"/>
                </a:solidFill>
              </a:rPr>
              <a:t>The</a:t>
            </a:r>
            <a:r>
              <a:rPr lang="pt-BR" sz="1300" dirty="0" smtClean="0">
                <a:solidFill>
                  <a:schemeClr val="tx1"/>
                </a:solidFill>
              </a:rPr>
              <a:t> </a:t>
            </a:r>
            <a:r>
              <a:rPr lang="pt-BR" sz="1300" dirty="0" err="1" smtClean="0">
                <a:solidFill>
                  <a:schemeClr val="tx1"/>
                </a:solidFill>
              </a:rPr>
              <a:t>Lancet-University</a:t>
            </a:r>
            <a:r>
              <a:rPr lang="pt-BR" sz="1300" dirty="0" smtClean="0">
                <a:solidFill>
                  <a:schemeClr val="tx1"/>
                </a:solidFill>
              </a:rPr>
              <a:t> </a:t>
            </a:r>
            <a:r>
              <a:rPr lang="pt-BR" sz="1300" dirty="0" err="1" smtClean="0">
                <a:solidFill>
                  <a:schemeClr val="tx1"/>
                </a:solidFill>
              </a:rPr>
              <a:t>of</a:t>
            </a:r>
            <a:r>
              <a:rPr lang="pt-BR" sz="1300" dirty="0" smtClean="0">
                <a:solidFill>
                  <a:schemeClr val="tx1"/>
                </a:solidFill>
              </a:rPr>
              <a:t> Oslo </a:t>
            </a:r>
            <a:r>
              <a:rPr lang="pt-BR" sz="1300" dirty="0" err="1" smtClean="0">
                <a:solidFill>
                  <a:schemeClr val="tx1"/>
                </a:solidFill>
              </a:rPr>
              <a:t>Commission</a:t>
            </a:r>
            <a:r>
              <a:rPr lang="pt-BR" sz="1300" dirty="0" smtClean="0">
                <a:solidFill>
                  <a:schemeClr val="tx1"/>
                </a:solidFill>
              </a:rPr>
              <a:t> </a:t>
            </a:r>
            <a:r>
              <a:rPr lang="pt-BR" sz="1300" dirty="0" err="1" smtClean="0">
                <a:solidFill>
                  <a:schemeClr val="tx1"/>
                </a:solidFill>
              </a:rPr>
              <a:t>on</a:t>
            </a:r>
            <a:r>
              <a:rPr lang="pt-BR" sz="1300" dirty="0" smtClean="0">
                <a:solidFill>
                  <a:schemeClr val="tx1"/>
                </a:solidFill>
              </a:rPr>
              <a:t> Global </a:t>
            </a:r>
            <a:r>
              <a:rPr lang="pt-BR" sz="1300" dirty="0" err="1" smtClean="0">
                <a:solidFill>
                  <a:schemeClr val="tx1"/>
                </a:solidFill>
              </a:rPr>
              <a:t>Governance</a:t>
            </a:r>
            <a:r>
              <a:rPr lang="pt-BR" sz="1300" dirty="0" smtClean="0">
                <a:solidFill>
                  <a:schemeClr val="tx1"/>
                </a:solidFill>
              </a:rPr>
              <a:t> for </a:t>
            </a:r>
            <a:r>
              <a:rPr lang="pt-BR" sz="1300" dirty="0" err="1" smtClean="0">
                <a:solidFill>
                  <a:schemeClr val="tx1"/>
                </a:solidFill>
              </a:rPr>
              <a:t>Health</a:t>
            </a:r>
            <a:r>
              <a:rPr lang="pt-BR" sz="1300" dirty="0" smtClean="0">
                <a:solidFill>
                  <a:schemeClr val="tx1"/>
                </a:solidFill>
              </a:rPr>
              <a:t>. </a:t>
            </a:r>
            <a:r>
              <a:rPr lang="pt-BR" sz="1300" dirty="0" err="1" smtClean="0">
                <a:solidFill>
                  <a:schemeClr val="tx1"/>
                </a:solidFill>
              </a:rPr>
              <a:t>The</a:t>
            </a:r>
            <a:r>
              <a:rPr lang="pt-BR" sz="1300" dirty="0" smtClean="0">
                <a:solidFill>
                  <a:schemeClr val="tx1"/>
                </a:solidFill>
              </a:rPr>
              <a:t> </a:t>
            </a:r>
            <a:r>
              <a:rPr lang="pt-BR" sz="1300" dirty="0" err="1" smtClean="0">
                <a:solidFill>
                  <a:schemeClr val="tx1"/>
                </a:solidFill>
              </a:rPr>
              <a:t>political</a:t>
            </a:r>
            <a:r>
              <a:rPr lang="pt-BR" sz="1300" dirty="0" smtClean="0">
                <a:solidFill>
                  <a:schemeClr val="tx1"/>
                </a:solidFill>
              </a:rPr>
              <a:t> </a:t>
            </a:r>
            <a:r>
              <a:rPr lang="pt-BR" sz="1300" dirty="0" err="1" smtClean="0">
                <a:solidFill>
                  <a:schemeClr val="tx1"/>
                </a:solidFill>
              </a:rPr>
              <a:t>origins</a:t>
            </a:r>
            <a:r>
              <a:rPr lang="pt-BR" sz="1300" dirty="0" smtClean="0">
                <a:solidFill>
                  <a:schemeClr val="tx1"/>
                </a:solidFill>
              </a:rPr>
              <a:t> </a:t>
            </a:r>
            <a:r>
              <a:rPr lang="pt-BR" sz="1300" dirty="0" err="1" smtClean="0">
                <a:solidFill>
                  <a:schemeClr val="tx1"/>
                </a:solidFill>
              </a:rPr>
              <a:t>of</a:t>
            </a:r>
            <a:r>
              <a:rPr lang="pt-BR" sz="1300" dirty="0" smtClean="0">
                <a:solidFill>
                  <a:schemeClr val="tx1"/>
                </a:solidFill>
              </a:rPr>
              <a:t> </a:t>
            </a:r>
            <a:r>
              <a:rPr lang="pt-BR" sz="1300" dirty="0" err="1" smtClean="0">
                <a:solidFill>
                  <a:schemeClr val="tx1"/>
                </a:solidFill>
              </a:rPr>
              <a:t>health</a:t>
            </a:r>
            <a:r>
              <a:rPr lang="pt-BR" sz="1300" dirty="0" smtClean="0">
                <a:solidFill>
                  <a:schemeClr val="tx1"/>
                </a:solidFill>
              </a:rPr>
              <a:t> </a:t>
            </a:r>
            <a:r>
              <a:rPr lang="pt-BR" sz="1300" dirty="0" err="1" smtClean="0">
                <a:solidFill>
                  <a:schemeClr val="tx1"/>
                </a:solidFill>
              </a:rPr>
              <a:t>inequity</a:t>
            </a:r>
            <a:r>
              <a:rPr lang="pt-BR" sz="1300" dirty="0" smtClean="0">
                <a:solidFill>
                  <a:schemeClr val="tx1"/>
                </a:solidFill>
              </a:rPr>
              <a:t>: </a:t>
            </a:r>
            <a:r>
              <a:rPr lang="pt-BR" sz="1300" dirty="0" err="1" smtClean="0">
                <a:solidFill>
                  <a:schemeClr val="tx1"/>
                </a:solidFill>
              </a:rPr>
              <a:t>prospects</a:t>
            </a:r>
            <a:r>
              <a:rPr lang="pt-BR" sz="1300" dirty="0" smtClean="0">
                <a:solidFill>
                  <a:schemeClr val="tx1"/>
                </a:solidFill>
              </a:rPr>
              <a:t> for </a:t>
            </a:r>
            <a:r>
              <a:rPr lang="pt-BR" sz="1300" dirty="0" err="1" smtClean="0">
                <a:solidFill>
                  <a:schemeClr val="tx1"/>
                </a:solidFill>
              </a:rPr>
              <a:t>change</a:t>
            </a:r>
            <a:r>
              <a:rPr lang="pt-BR" sz="1300" dirty="0" smtClean="0">
                <a:solidFill>
                  <a:schemeClr val="tx1"/>
                </a:solidFill>
              </a:rPr>
              <a:t>. </a:t>
            </a:r>
            <a:r>
              <a:rPr lang="pt-BR" sz="1300" dirty="0" err="1" smtClean="0">
                <a:solidFill>
                  <a:schemeClr val="tx1"/>
                </a:solidFill>
              </a:rPr>
              <a:t>Published</a:t>
            </a:r>
            <a:r>
              <a:rPr lang="pt-BR" sz="1300" dirty="0" smtClean="0">
                <a:solidFill>
                  <a:schemeClr val="tx1"/>
                </a:solidFill>
              </a:rPr>
              <a:t> online </a:t>
            </a:r>
            <a:r>
              <a:rPr lang="pt-BR" sz="1300" dirty="0" err="1" smtClean="0">
                <a:solidFill>
                  <a:schemeClr val="tx1"/>
                </a:solidFill>
              </a:rPr>
              <a:t>February</a:t>
            </a:r>
            <a:r>
              <a:rPr lang="pt-BR" sz="1300" dirty="0" smtClean="0">
                <a:solidFill>
                  <a:schemeClr val="tx1"/>
                </a:solidFill>
              </a:rPr>
              <a:t> 11, 2014. </a:t>
            </a:r>
            <a:r>
              <a:rPr lang="pt-BR" sz="1300" dirty="0" smtClean="0">
                <a:solidFill>
                  <a:schemeClr val="tx1"/>
                </a:solidFill>
                <a:hlinkClick r:id="rId8"/>
              </a:rPr>
              <a:t>http://dx.doi.org/10.1016/So140-6736(13)62407-1</a:t>
            </a:r>
            <a:r>
              <a:rPr lang="pt-BR" sz="1300" dirty="0" smtClean="0">
                <a:solidFill>
                  <a:schemeClr val="tx1"/>
                </a:solidFill>
              </a:rPr>
              <a:t> </a:t>
            </a:r>
          </a:p>
          <a:p>
            <a:endParaRPr lang="pt-BR" dirty="0"/>
          </a:p>
        </p:txBody>
      </p:sp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7" y="98607"/>
            <a:ext cx="720080" cy="473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092280" y="128725"/>
            <a:ext cx="1800200" cy="44305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43608" y="452217"/>
            <a:ext cx="7355160" cy="648072"/>
          </a:xfrm>
        </p:spPr>
        <p:txBody>
          <a:bodyPr>
            <a:normAutofit/>
          </a:bodyPr>
          <a:lstStyle/>
          <a:p>
            <a:r>
              <a:rPr lang="pt-BR" sz="3600" dirty="0" smtClean="0"/>
              <a:t>Para além da conjuntura</a:t>
            </a:r>
            <a:endParaRPr lang="pt-BR" sz="36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117699" y="1453899"/>
            <a:ext cx="7499176" cy="4525963"/>
          </a:xfrm>
        </p:spPr>
        <p:txBody>
          <a:bodyPr>
            <a:noAutofit/>
          </a:bodyPr>
          <a:lstStyle/>
          <a:p>
            <a:endParaRPr lang="pt-BR" sz="2400" dirty="0" smtClean="0"/>
          </a:p>
          <a:p>
            <a:r>
              <a:rPr lang="pt-BR" sz="1900" dirty="0" smtClean="0">
                <a:solidFill>
                  <a:schemeClr val="tx1"/>
                </a:solidFill>
              </a:rPr>
              <a:t>A reforma </a:t>
            </a:r>
            <a:r>
              <a:rPr lang="pt-BR" sz="1900" dirty="0">
                <a:solidFill>
                  <a:schemeClr val="tx1"/>
                </a:solidFill>
              </a:rPr>
              <a:t>democrática do Estado, preconizada pela RSB e iniciada pelo SUS, foi abortada. </a:t>
            </a:r>
            <a:endParaRPr lang="pt-BR" sz="1900" dirty="0" smtClean="0">
              <a:solidFill>
                <a:schemeClr val="tx1"/>
              </a:solidFill>
            </a:endParaRPr>
          </a:p>
          <a:p>
            <a:pPr>
              <a:buNone/>
            </a:pPr>
            <a:endParaRPr lang="pt-BR" sz="1900" dirty="0">
              <a:solidFill>
                <a:schemeClr val="tx1"/>
              </a:solidFill>
            </a:endParaRPr>
          </a:p>
          <a:p>
            <a:r>
              <a:rPr lang="pt-BR" sz="1900" dirty="0">
                <a:solidFill>
                  <a:schemeClr val="tx1"/>
                </a:solidFill>
              </a:rPr>
              <a:t>Os retrocessos </a:t>
            </a:r>
            <a:r>
              <a:rPr lang="pt-BR" sz="1900" dirty="0" smtClean="0">
                <a:solidFill>
                  <a:schemeClr val="tx1"/>
                </a:solidFill>
              </a:rPr>
              <a:t> comprometem a RSB por distintas vias: </a:t>
            </a:r>
          </a:p>
          <a:p>
            <a:pPr>
              <a:buNone/>
            </a:pPr>
            <a:endParaRPr lang="pt-BR" sz="1900" dirty="0" smtClean="0">
              <a:solidFill>
                <a:schemeClr val="tx1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pt-BR" sz="1900" dirty="0" smtClean="0">
                <a:solidFill>
                  <a:schemeClr val="tx1"/>
                </a:solidFill>
              </a:rPr>
              <a:t>força </a:t>
            </a:r>
            <a:r>
              <a:rPr lang="pt-BR" sz="1900" dirty="0">
                <a:solidFill>
                  <a:schemeClr val="tx1"/>
                </a:solidFill>
              </a:rPr>
              <a:t>política da direita liberal e </a:t>
            </a:r>
            <a:r>
              <a:rPr lang="pt-BR" sz="1900" dirty="0" smtClean="0">
                <a:solidFill>
                  <a:schemeClr val="tx1"/>
                </a:solidFill>
              </a:rPr>
              <a:t>conservadora</a:t>
            </a:r>
          </a:p>
          <a:p>
            <a:pPr marL="342900" indent="-342900">
              <a:buFont typeface="+mj-lt"/>
              <a:buAutoNum type="arabicPeriod"/>
            </a:pPr>
            <a:r>
              <a:rPr lang="pt-BR" sz="1900" i="1" dirty="0" smtClean="0">
                <a:solidFill>
                  <a:schemeClr val="tx1"/>
                </a:solidFill>
              </a:rPr>
              <a:t>transformismo</a:t>
            </a:r>
            <a:r>
              <a:rPr lang="pt-BR" sz="1900" dirty="0" smtClean="0">
                <a:solidFill>
                  <a:schemeClr val="tx1"/>
                </a:solidFill>
              </a:rPr>
              <a:t> </a:t>
            </a:r>
            <a:r>
              <a:rPr lang="pt-BR" sz="1900" dirty="0">
                <a:solidFill>
                  <a:schemeClr val="tx1"/>
                </a:solidFill>
              </a:rPr>
              <a:t>de parte da </a:t>
            </a:r>
            <a:r>
              <a:rPr lang="pt-BR" sz="1900" dirty="0" smtClean="0">
                <a:solidFill>
                  <a:schemeClr val="tx1"/>
                </a:solidFill>
              </a:rPr>
              <a:t>esquerda</a:t>
            </a:r>
          </a:p>
          <a:p>
            <a:pPr marL="342900" indent="-342900">
              <a:buFont typeface="+mj-lt"/>
              <a:buAutoNum type="arabicPeriod"/>
            </a:pPr>
            <a:r>
              <a:rPr lang="pt-BR" sz="1900" dirty="0" smtClean="0">
                <a:solidFill>
                  <a:schemeClr val="tx1"/>
                </a:solidFill>
              </a:rPr>
              <a:t>crises </a:t>
            </a:r>
            <a:r>
              <a:rPr lang="pt-BR" sz="1900" dirty="0">
                <a:solidFill>
                  <a:schemeClr val="tx1"/>
                </a:solidFill>
              </a:rPr>
              <a:t>fabricadas e </a:t>
            </a:r>
            <a:r>
              <a:rPr lang="pt-BR" sz="1900" dirty="0" smtClean="0">
                <a:solidFill>
                  <a:schemeClr val="tx1"/>
                </a:solidFill>
              </a:rPr>
              <a:t>reformas da Previdência - </a:t>
            </a:r>
            <a:r>
              <a:rPr lang="pt-BR" sz="1900" dirty="0">
                <a:solidFill>
                  <a:schemeClr val="tx1"/>
                </a:solidFill>
              </a:rPr>
              <a:t>FHC, Lula e </a:t>
            </a:r>
            <a:r>
              <a:rPr lang="pt-BR" sz="1900" smtClean="0">
                <a:solidFill>
                  <a:schemeClr val="tx1"/>
                </a:solidFill>
              </a:rPr>
              <a:t>Dilma (suposto </a:t>
            </a:r>
            <a:r>
              <a:rPr lang="pt-BR" sz="1900" dirty="0">
                <a:solidFill>
                  <a:schemeClr val="tx1"/>
                </a:solidFill>
              </a:rPr>
              <a:t>déficit como  </a:t>
            </a:r>
            <a:r>
              <a:rPr lang="pt-BR" sz="1900" dirty="0" smtClean="0">
                <a:solidFill>
                  <a:schemeClr val="tx1"/>
                </a:solidFill>
              </a:rPr>
              <a:t>pretexto)</a:t>
            </a:r>
          </a:p>
          <a:p>
            <a:pPr marL="342900" indent="-342900">
              <a:buFont typeface="+mj-lt"/>
              <a:buAutoNum type="arabicPeriod"/>
            </a:pPr>
            <a:r>
              <a:rPr lang="pt-BR" sz="1900" dirty="0" smtClean="0">
                <a:solidFill>
                  <a:schemeClr val="tx1"/>
                </a:solidFill>
              </a:rPr>
              <a:t>subfinanciamento </a:t>
            </a:r>
            <a:r>
              <a:rPr lang="pt-BR" sz="1900" dirty="0">
                <a:solidFill>
                  <a:schemeClr val="tx1"/>
                </a:solidFill>
              </a:rPr>
              <a:t>do </a:t>
            </a:r>
            <a:r>
              <a:rPr lang="pt-BR" sz="1900" dirty="0" smtClean="0">
                <a:solidFill>
                  <a:schemeClr val="tx1"/>
                </a:solidFill>
              </a:rPr>
              <a:t>SUS</a:t>
            </a:r>
          </a:p>
          <a:p>
            <a:pPr marL="342900" indent="-342900">
              <a:buFont typeface="+mj-lt"/>
              <a:buAutoNum type="arabicPeriod"/>
            </a:pPr>
            <a:r>
              <a:rPr lang="pt-BR" sz="1900" dirty="0" smtClean="0">
                <a:solidFill>
                  <a:schemeClr val="tx1"/>
                </a:solidFill>
              </a:rPr>
              <a:t>estímulo ao setor privado sub-regulado </a:t>
            </a:r>
          </a:p>
          <a:p>
            <a:endParaRPr lang="pt-BR" sz="1900" dirty="0" smtClean="0">
              <a:solidFill>
                <a:schemeClr val="tx1"/>
              </a:solidFill>
            </a:endParaRPr>
          </a:p>
          <a:p>
            <a:r>
              <a:rPr lang="pt-BR" sz="1900" dirty="0" smtClean="0">
                <a:solidFill>
                  <a:schemeClr val="tx1"/>
                </a:solidFill>
              </a:rPr>
              <a:t>A </a:t>
            </a:r>
            <a:r>
              <a:rPr lang="pt-BR" sz="1900" i="1" dirty="0">
                <a:solidFill>
                  <a:schemeClr val="tx1"/>
                </a:solidFill>
              </a:rPr>
              <a:t>revolução passiva</a:t>
            </a:r>
            <a:r>
              <a:rPr lang="pt-BR" sz="1900" dirty="0">
                <a:solidFill>
                  <a:schemeClr val="tx1"/>
                </a:solidFill>
              </a:rPr>
              <a:t> </a:t>
            </a:r>
            <a:r>
              <a:rPr lang="pt-BR" sz="1900" dirty="0" smtClean="0">
                <a:solidFill>
                  <a:schemeClr val="tx1"/>
                </a:solidFill>
              </a:rPr>
              <a:t>que </a:t>
            </a:r>
            <a:r>
              <a:rPr lang="pt-BR" sz="1900" dirty="0">
                <a:solidFill>
                  <a:schemeClr val="tx1"/>
                </a:solidFill>
              </a:rPr>
              <a:t>marca a História do Brasil </a:t>
            </a:r>
            <a:r>
              <a:rPr lang="pt-BR" sz="1900" dirty="0" smtClean="0">
                <a:solidFill>
                  <a:schemeClr val="tx1"/>
                </a:solidFill>
              </a:rPr>
              <a:t>criou </a:t>
            </a:r>
            <a:r>
              <a:rPr lang="pt-BR" sz="1900" dirty="0">
                <a:solidFill>
                  <a:schemeClr val="tx1"/>
                </a:solidFill>
              </a:rPr>
              <a:t>obstáculos para </a:t>
            </a:r>
            <a:r>
              <a:rPr lang="pt-BR" sz="1900" dirty="0" smtClean="0">
                <a:solidFill>
                  <a:schemeClr val="tx1"/>
                </a:solidFill>
              </a:rPr>
              <a:t>a </a:t>
            </a:r>
            <a:r>
              <a:rPr lang="pt-BR" sz="1900" dirty="0">
                <a:solidFill>
                  <a:schemeClr val="tx1"/>
                </a:solidFill>
              </a:rPr>
              <a:t>RSB, impedindo </a:t>
            </a:r>
            <a:r>
              <a:rPr lang="pt-BR" sz="1900" dirty="0" smtClean="0">
                <a:solidFill>
                  <a:schemeClr val="tx1"/>
                </a:solidFill>
              </a:rPr>
              <a:t>a consolidação do SUS.</a:t>
            </a:r>
            <a:endParaRPr lang="pt-BR" sz="1900" dirty="0">
              <a:solidFill>
                <a:schemeClr val="tx1"/>
              </a:solidFill>
            </a:endParaRPr>
          </a:p>
        </p:txBody>
      </p:sp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7" y="98607"/>
            <a:ext cx="720080" cy="473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092280" y="128725"/>
            <a:ext cx="1800200" cy="44305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tia">
  <a:themeElements>
    <a:clrScheme name="Fatia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Fatia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Fatia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3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2700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Slice" id="{0507925B-6AC9-4358-8E18-C330545D08F8}" vid="{13FEC7C6-62A9-40C4-99D2-581AACACAA2F}"/>
    </a:ext>
  </a:extLst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2523</TotalTime>
  <Words>2773</Words>
  <Application>Microsoft Office PowerPoint</Application>
  <PresentationFormat>Apresentação na tela (4:3)</PresentationFormat>
  <Paragraphs>224</Paragraphs>
  <Slides>25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25</vt:i4>
      </vt:variant>
    </vt:vector>
  </HeadingPairs>
  <TitlesOfParts>
    <vt:vector size="26" baseType="lpstr">
      <vt:lpstr>Fatia</vt:lpstr>
      <vt:lpstr>            11º. Congresso Brasileiro de Saúde Coletiva    Saúde da população brasileira</vt:lpstr>
      <vt:lpstr> Introdução</vt:lpstr>
      <vt:lpstr> Análise da situação de saúde</vt:lpstr>
      <vt:lpstr>Utilização de serviços de saúde (Brasil, 2015)</vt:lpstr>
      <vt:lpstr>Internações hospitalares (BRASIL, 2015)</vt:lpstr>
      <vt:lpstr>relevantes conquistas</vt:lpstr>
      <vt:lpstr>Mas o SUS está perdendo!</vt:lpstr>
      <vt:lpstr>Problemas do sistema de saúde: a questão do financiamento</vt:lpstr>
      <vt:lpstr>Financiamento do SUS: participação da União e estrutura do gasto do MS</vt:lpstr>
      <vt:lpstr>Estrutura tributária</vt:lpstr>
      <vt:lpstr>1) Sequestro de recursos via DRU</vt:lpstr>
      <vt:lpstr>2) Sequestro de recursos via desonerações fiscais</vt:lpstr>
      <vt:lpstr>3) Sequestro de recursos via renúncia fiscal para o setor privado da saúde</vt:lpstr>
      <vt:lpstr>Orçamento Geral da União (Executado em 2014) – Total = R$ 2,168 trilhão www.auditoriacidada.org.br</vt:lpstr>
      <vt:lpstr>Por que faltam recursos?</vt:lpstr>
      <vt:lpstr>Conjuntura</vt:lpstr>
      <vt:lpstr>Ameaças: 7 ataques recentes contra o SUS</vt:lpstr>
      <vt:lpstr> Está em curso uma subversão do direito constitucional da saúde                                                  (ABRASCO; ABRES; AMPASA; APSP; CEBES; IDISA; REDE UNIDA; SBB, 2015)</vt:lpstr>
      <vt:lpstr>Possíveis respostas</vt:lpstr>
      <vt:lpstr>O Estado brasileiro contra o SUS</vt:lpstr>
      <vt:lpstr>Resultado: um simulacro de SUS</vt:lpstr>
      <vt:lpstr>Oportunidades</vt:lpstr>
      <vt:lpstr>Comentários finais</vt:lpstr>
      <vt:lpstr>Referências bibliográficas</vt:lpstr>
      <vt:lpstr>Para além da conjuntura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Financiamento da saúde: universalização ou segmentação?</dc:title>
  <dc:creator>Jairnilson</dc:creator>
  <cp:lastModifiedBy>UFBA</cp:lastModifiedBy>
  <cp:revision>80</cp:revision>
  <dcterms:created xsi:type="dcterms:W3CDTF">2015-07-06T17:38:52Z</dcterms:created>
  <dcterms:modified xsi:type="dcterms:W3CDTF">2015-07-29T16:03:57Z</dcterms:modified>
</cp:coreProperties>
</file>